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handoutMasterIdLst>
    <p:handoutMasterId r:id="rId19"/>
  </p:handoutMasterIdLst>
  <p:sldIdLst>
    <p:sldId id="259" r:id="rId2"/>
    <p:sldId id="257" r:id="rId3"/>
    <p:sldId id="265" r:id="rId4"/>
    <p:sldId id="266" r:id="rId5"/>
    <p:sldId id="267" r:id="rId6"/>
    <p:sldId id="268" r:id="rId7"/>
    <p:sldId id="273" r:id="rId8"/>
    <p:sldId id="269" r:id="rId9"/>
    <p:sldId id="271" r:id="rId10"/>
    <p:sldId id="272" r:id="rId11"/>
    <p:sldId id="274" r:id="rId12"/>
    <p:sldId id="275" r:id="rId13"/>
    <p:sldId id="276" r:id="rId14"/>
    <p:sldId id="278" r:id="rId15"/>
    <p:sldId id="277" r:id="rId16"/>
    <p:sldId id="279" r:id="rId17"/>
  </p:sldIdLst>
  <p:sldSz cx="9144000" cy="5143500" type="screen16x9"/>
  <p:notesSz cx="6858000" cy="9144000"/>
  <p:defaultTex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e, Sebastian" initials="MS" lastIdx="1" clrIdx="0">
    <p:extLst>
      <p:ext uri="{19B8F6BF-5375-455C-9EA6-DF929625EA0E}">
        <p15:presenceInfo xmlns:p15="http://schemas.microsoft.com/office/powerpoint/2012/main" userId="S-1-5-21-1015157209-3483221682-2525886298-269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AB"/>
    <a:srgbClr val="FFFFD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33" autoAdjust="0"/>
    <p:restoredTop sz="69223" autoAdjust="0"/>
  </p:normalViewPr>
  <p:slideViewPr>
    <p:cSldViewPr snapToGrid="0" snapToObjects="1">
      <p:cViewPr varScale="1">
        <p:scale>
          <a:sx n="114" d="100"/>
          <a:sy n="114" d="100"/>
        </p:scale>
        <p:origin x="120" y="84"/>
      </p:cViewPr>
      <p:guideLst>
        <p:guide orient="horz" pos="1620"/>
        <p:guide pos="2880"/>
      </p:guideLst>
    </p:cSldViewPr>
  </p:slideViewPr>
  <p:notesTextViewPr>
    <p:cViewPr>
      <p:scale>
        <a:sx n="150" d="100"/>
        <a:sy n="150" d="100"/>
      </p:scale>
      <p:origin x="0" y="0"/>
    </p:cViewPr>
  </p:notesText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DA1BCC0-F69F-2E46-AB65-05FAC0A58E60}" type="datetimeFigureOut">
              <a:t>9/3/2020</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ED7049-0883-E34E-BFFC-0FC1ED6FCA43}" type="slidenum">
              <a:t>‹Nr.›</a:t>
            </a:fld>
            <a:endParaRPr lang="de-DE"/>
          </a:p>
        </p:txBody>
      </p:sp>
    </p:spTree>
    <p:extLst>
      <p:ext uri="{BB962C8B-B14F-4D97-AF65-F5344CB8AC3E}">
        <p14:creationId xmlns:p14="http://schemas.microsoft.com/office/powerpoint/2010/main" val="39308871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A4567C0-32C7-924A-BD51-9965DF47595F}" type="datetimeFigureOut">
              <a:t>9/3/2020</a:t>
            </a:fld>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F3A8E-058C-8644-BE60-6E73B0EB41DD}" type="slidenum">
              <a:t>‹Nr.›</a:t>
            </a:fld>
            <a:endParaRPr lang="de-DE"/>
          </a:p>
        </p:txBody>
      </p:sp>
    </p:spTree>
    <p:extLst>
      <p:ext uri="{BB962C8B-B14F-4D97-AF65-F5344CB8AC3E}">
        <p14:creationId xmlns:p14="http://schemas.microsoft.com/office/powerpoint/2010/main" val="388038724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smtClean="0"/>
              <a:t>Hello everybody! My name is Sebastian Mate. I‘m a computer scientist working for the MIRACUM data integration center at </a:t>
            </a:r>
            <a:r>
              <a:rPr lang="en-US" noProof="0" dirty="0" err="1" smtClean="0"/>
              <a:t>Universitätsklinikum</a:t>
            </a:r>
            <a:r>
              <a:rPr lang="en-US" noProof="0" dirty="0" smtClean="0"/>
              <a:t> Erlangen. In</a:t>
            </a:r>
            <a:r>
              <a:rPr lang="en-US" baseline="0" noProof="0" dirty="0" smtClean="0"/>
              <a:t> my talk I will report on a project, in which we implemented a multi-user terminology mapping toolbox that we have subsequently used to map about 10,000 local laboratory codes to LOINC. (0:22)</a:t>
            </a:r>
            <a:endParaRPr lang="en-US" noProof="0" dirty="0"/>
          </a:p>
        </p:txBody>
      </p:sp>
      <p:sp>
        <p:nvSpPr>
          <p:cNvPr id="4" name="Foliennummernplatzhalter 3"/>
          <p:cNvSpPr>
            <a:spLocks noGrp="1"/>
          </p:cNvSpPr>
          <p:nvPr>
            <p:ph type="sldNum" sz="quarter" idx="10"/>
          </p:nvPr>
        </p:nvSpPr>
        <p:spPr/>
        <p:txBody>
          <a:bodyPr/>
          <a:lstStyle/>
          <a:p>
            <a:fld id="{063F3A8E-058C-8644-BE60-6E73B0EB41DD}" type="slidenum">
              <a:rPr lang="en-US" smtClean="0"/>
              <a:t>1</a:t>
            </a:fld>
            <a:endParaRPr lang="en-US"/>
          </a:p>
        </p:txBody>
      </p:sp>
    </p:spTree>
    <p:extLst>
      <p:ext uri="{BB962C8B-B14F-4D97-AF65-F5344CB8AC3E}">
        <p14:creationId xmlns:p14="http://schemas.microsoft.com/office/powerpoint/2010/main" val="1697655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noProof="0" dirty="0" smtClean="0">
                <a:solidFill>
                  <a:schemeClr val="tx1"/>
                </a:solidFill>
                <a:effectLst/>
                <a:latin typeface="+mn-lt"/>
                <a:ea typeface="+mn-ea"/>
                <a:cs typeface="+mn-cs"/>
              </a:rPr>
              <a:t>Here you can see the first entries of the main mapping table of the program. Notice</a:t>
            </a:r>
            <a:r>
              <a:rPr lang="en-US" sz="1200" kern="1200" baseline="0" noProof="0" dirty="0" smtClean="0">
                <a:solidFill>
                  <a:schemeClr val="tx1"/>
                </a:solidFill>
                <a:effectLst/>
                <a:latin typeface="+mn-lt"/>
                <a:ea typeface="+mn-ea"/>
                <a:cs typeface="+mn-cs"/>
              </a:rPr>
              <a:t> that </a:t>
            </a:r>
            <a:r>
              <a:rPr lang="en-US" sz="1200" kern="1200" noProof="0" dirty="0" smtClean="0">
                <a:solidFill>
                  <a:schemeClr val="tx1"/>
                </a:solidFill>
                <a:effectLst/>
                <a:latin typeface="+mn-lt"/>
                <a:ea typeface="+mn-ea"/>
                <a:cs typeface="+mn-cs"/>
              </a:rPr>
              <a:t>we imported the old mappings from 2013 using state 1, as shown in the screenshot. Now after</a:t>
            </a:r>
            <a:r>
              <a:rPr lang="en-US" sz="1200" kern="1200" baseline="0" noProof="0" dirty="0" smtClean="0">
                <a:solidFill>
                  <a:schemeClr val="tx1"/>
                </a:solidFill>
                <a:effectLst/>
                <a:latin typeface="+mn-lt"/>
                <a:ea typeface="+mn-ea"/>
                <a:cs typeface="+mn-cs"/>
              </a:rPr>
              <a:t> the program has been used for a while, the table has grown considerably and contains more than 31,000 records. As you can see, the new entries now use the higher mapping states. (0:25)</a:t>
            </a:r>
            <a:endParaRPr lang="en-US" noProof="0" dirty="0"/>
          </a:p>
        </p:txBody>
      </p:sp>
      <p:sp>
        <p:nvSpPr>
          <p:cNvPr id="4" name="Foliennummernplatzhalter 3"/>
          <p:cNvSpPr>
            <a:spLocks noGrp="1"/>
          </p:cNvSpPr>
          <p:nvPr>
            <p:ph type="sldNum" sz="quarter" idx="10"/>
          </p:nvPr>
        </p:nvSpPr>
        <p:spPr/>
        <p:txBody>
          <a:bodyPr/>
          <a:lstStyle/>
          <a:p>
            <a:fld id="{063F3A8E-058C-8644-BE60-6E73B0EB41DD}" type="slidenum">
              <a:rPr lang="en-US" smtClean="0"/>
              <a:t>10</a:t>
            </a:fld>
            <a:endParaRPr lang="en-US" dirty="0"/>
          </a:p>
        </p:txBody>
      </p:sp>
    </p:spTree>
    <p:extLst>
      <p:ext uri="{BB962C8B-B14F-4D97-AF65-F5344CB8AC3E}">
        <p14:creationId xmlns:p14="http://schemas.microsoft.com/office/powerpoint/2010/main" val="397869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smtClean="0">
                <a:solidFill>
                  <a:schemeClr val="tx1"/>
                </a:solidFill>
                <a:effectLst/>
                <a:latin typeface="+mn-lt"/>
                <a:ea typeface="+mn-ea"/>
                <a:cs typeface="+mn-cs"/>
              </a:rPr>
              <a:t>After the rollout of the mapping application, we noticed that it would be helpful for users to be able to review additional information about local codes. As this is a requirement specific to the LOINC mapping effort, we decided to develop another application which we called the </a:t>
            </a:r>
            <a:r>
              <a:rPr lang="en-US" sz="1200" i="1" kern="1200" dirty="0" smtClean="0">
                <a:solidFill>
                  <a:schemeClr val="tx1"/>
                </a:solidFill>
                <a:effectLst/>
                <a:latin typeface="+mn-lt"/>
                <a:ea typeface="+mn-ea"/>
                <a:cs typeface="+mn-cs"/>
              </a:rPr>
              <a:t>MIRACUM </a:t>
            </a:r>
            <a:r>
              <a:rPr lang="en-US" sz="1200" i="1" kern="1200" dirty="0" err="1" smtClean="0">
                <a:solidFill>
                  <a:schemeClr val="tx1"/>
                </a:solidFill>
                <a:effectLst/>
                <a:latin typeface="+mn-lt"/>
                <a:ea typeface="+mn-ea"/>
                <a:cs typeface="+mn-cs"/>
              </a:rPr>
              <a:t>LabVisualizeR</a:t>
            </a:r>
            <a:r>
              <a:rPr lang="en-US" sz="1200" kern="1200" dirty="0" smtClean="0">
                <a:solidFill>
                  <a:schemeClr val="tx1"/>
                </a:solidFill>
                <a:effectLst/>
                <a:latin typeface="+mn-lt"/>
                <a:ea typeface="+mn-ea"/>
                <a:cs typeface="+mn-cs"/>
              </a:rPr>
              <a:t>. Our goal was to provide quick access to additional information available in the original laboratory system, including metadata, anonymized sample patient data, but also computed statistics. As such, it displays histograms, violin plots, and summaries for the currently selected local laboratory code. (0:43)</a:t>
            </a:r>
            <a:endParaRPr lang="en-US" sz="1200" kern="1200" dirty="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063F3A8E-058C-8644-BE60-6E73B0EB41DD}" type="slidenum">
              <a:rPr lang="en-US" smtClean="0"/>
              <a:t>11</a:t>
            </a:fld>
            <a:endParaRPr lang="en-US" dirty="0"/>
          </a:p>
        </p:txBody>
      </p:sp>
    </p:spTree>
    <p:extLst>
      <p:ext uri="{BB962C8B-B14F-4D97-AF65-F5344CB8AC3E}">
        <p14:creationId xmlns:p14="http://schemas.microsoft.com/office/powerpoint/2010/main" val="393035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smtClean="0"/>
              <a:t>The program can also be used to display simple metadata about lab codes,</a:t>
            </a:r>
            <a:r>
              <a:rPr lang="en-US" baseline="0" noProof="0" dirty="0" smtClean="0"/>
              <a:t> which</a:t>
            </a:r>
            <a:r>
              <a:rPr lang="en-US" noProof="0" dirty="0" smtClean="0"/>
              <a:t> helps the user</a:t>
            </a:r>
            <a:r>
              <a:rPr lang="en-US" baseline="0" noProof="0" dirty="0" smtClean="0"/>
              <a:t> in finding the correct mapping to LOINC. (0:10)</a:t>
            </a:r>
            <a:endParaRPr lang="en-US" noProof="0" dirty="0"/>
          </a:p>
        </p:txBody>
      </p:sp>
      <p:sp>
        <p:nvSpPr>
          <p:cNvPr id="4" name="Foliennummernplatzhalter 3"/>
          <p:cNvSpPr>
            <a:spLocks noGrp="1"/>
          </p:cNvSpPr>
          <p:nvPr>
            <p:ph type="sldNum" sz="quarter" idx="10"/>
          </p:nvPr>
        </p:nvSpPr>
        <p:spPr/>
        <p:txBody>
          <a:bodyPr/>
          <a:lstStyle/>
          <a:p>
            <a:fld id="{063F3A8E-058C-8644-BE60-6E73B0EB41DD}" type="slidenum">
              <a:rPr lang="en-US" smtClean="0"/>
              <a:t>12</a:t>
            </a:fld>
            <a:endParaRPr lang="en-US" dirty="0"/>
          </a:p>
        </p:txBody>
      </p:sp>
    </p:spTree>
    <p:extLst>
      <p:ext uri="{BB962C8B-B14F-4D97-AF65-F5344CB8AC3E}">
        <p14:creationId xmlns:p14="http://schemas.microsoft.com/office/powerpoint/2010/main" val="2649912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noProof="0" dirty="0" smtClean="0">
                <a:solidFill>
                  <a:schemeClr val="tx1"/>
                </a:solidFill>
                <a:effectLst/>
                <a:latin typeface="+mn-lt"/>
                <a:ea typeface="+mn-ea"/>
                <a:cs typeface="+mn-cs"/>
              </a:rPr>
              <a:t>So much for the technical aspects. Let me now</a:t>
            </a:r>
            <a:r>
              <a:rPr lang="en-US" sz="1200" kern="1200" baseline="0" noProof="0" dirty="0" smtClean="0">
                <a:solidFill>
                  <a:schemeClr val="tx1"/>
                </a:solidFill>
                <a:effectLst/>
                <a:latin typeface="+mn-lt"/>
                <a:ea typeface="+mn-ea"/>
                <a:cs typeface="+mn-cs"/>
              </a:rPr>
              <a:t> briefly report on the actual results from using the tools. </a:t>
            </a:r>
            <a:r>
              <a:rPr lang="en-US" sz="1200" kern="1200" baseline="0" noProof="0" dirty="0" smtClean="0">
                <a:solidFill>
                  <a:schemeClr val="tx1"/>
                </a:solidFill>
                <a:effectLst/>
                <a:latin typeface="+mn-lt"/>
                <a:ea typeface="+mn-ea"/>
                <a:cs typeface="+mn-cs"/>
              </a:rPr>
              <a:t>– After </a:t>
            </a:r>
            <a:r>
              <a:rPr lang="en-US" sz="1200" kern="1200" baseline="0" noProof="0" dirty="0" smtClean="0">
                <a:solidFill>
                  <a:schemeClr val="tx1"/>
                </a:solidFill>
                <a:effectLst/>
                <a:latin typeface="+mn-lt"/>
                <a:ea typeface="+mn-ea"/>
                <a:cs typeface="+mn-cs"/>
              </a:rPr>
              <a:t>having imported the old 2013 mappings, b</a:t>
            </a:r>
            <a:r>
              <a:rPr lang="en-US" sz="1200" kern="1200" noProof="0" dirty="0" smtClean="0">
                <a:solidFill>
                  <a:schemeClr val="tx1"/>
                </a:solidFill>
                <a:effectLst/>
                <a:latin typeface="+mn-lt"/>
                <a:ea typeface="+mn-ea"/>
                <a:cs typeface="+mn-cs"/>
              </a:rPr>
              <a:t>oth programs were used by a dedicated expert, Katharina Ehrenberg, in an epic effort for the mapping of nearly</a:t>
            </a:r>
            <a:r>
              <a:rPr lang="en-US" sz="1200" kern="1200" baseline="0" noProof="0" dirty="0" smtClean="0">
                <a:solidFill>
                  <a:schemeClr val="tx1"/>
                </a:solidFill>
                <a:effectLst/>
                <a:latin typeface="+mn-lt"/>
                <a:ea typeface="+mn-ea"/>
                <a:cs typeface="+mn-cs"/>
              </a:rPr>
              <a:t> </a:t>
            </a:r>
            <a:r>
              <a:rPr lang="en-US" sz="1200" kern="1200" noProof="0" dirty="0" smtClean="0">
                <a:solidFill>
                  <a:schemeClr val="tx1"/>
                </a:solidFill>
                <a:effectLst/>
                <a:latin typeface="+mn-lt"/>
                <a:ea typeface="+mn-ea"/>
                <a:cs typeface="+mn-cs"/>
              </a:rPr>
              <a:t>10,000 local codes to LOINC.</a:t>
            </a:r>
            <a:r>
              <a:rPr lang="en-US" sz="1200" kern="1200" baseline="0" noProof="0" dirty="0" smtClean="0">
                <a:solidFill>
                  <a:schemeClr val="tx1"/>
                </a:solidFill>
                <a:effectLst/>
                <a:latin typeface="+mn-lt"/>
                <a:ea typeface="+mn-ea"/>
                <a:cs typeface="+mn-cs"/>
              </a:rPr>
              <a:t> This to</a:t>
            </a:r>
            <a:r>
              <a:rPr lang="en-US" sz="1200" kern="1200" noProof="0" dirty="0" smtClean="0">
                <a:solidFill>
                  <a:schemeClr val="tx1"/>
                </a:solidFill>
                <a:effectLst/>
                <a:latin typeface="+mn-lt"/>
                <a:ea typeface="+mn-ea"/>
                <a:cs typeface="+mn-cs"/>
              </a:rPr>
              <a:t> took Katharina about six months working full-time. The validation of the mappings by the laboratories is still ongoing. At the moment, about 6,000 mappings are validated. (0:30)</a:t>
            </a:r>
          </a:p>
        </p:txBody>
      </p:sp>
      <p:sp>
        <p:nvSpPr>
          <p:cNvPr id="4" name="Foliennummernplatzhalter 3"/>
          <p:cNvSpPr>
            <a:spLocks noGrp="1"/>
          </p:cNvSpPr>
          <p:nvPr>
            <p:ph type="sldNum" sz="quarter" idx="10"/>
          </p:nvPr>
        </p:nvSpPr>
        <p:spPr/>
        <p:txBody>
          <a:bodyPr/>
          <a:lstStyle/>
          <a:p>
            <a:fld id="{063F3A8E-058C-8644-BE60-6E73B0EB41DD}" type="slidenum">
              <a:rPr lang="en-US" smtClean="0"/>
              <a:t>13</a:t>
            </a:fld>
            <a:endParaRPr lang="en-US" dirty="0"/>
          </a:p>
        </p:txBody>
      </p:sp>
    </p:spTree>
    <p:extLst>
      <p:ext uri="{BB962C8B-B14F-4D97-AF65-F5344CB8AC3E}">
        <p14:creationId xmlns:p14="http://schemas.microsoft.com/office/powerpoint/2010/main" val="1824902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smtClean="0"/>
              <a:t>As already mentioned</a:t>
            </a:r>
            <a:r>
              <a:rPr lang="en-US" baseline="0" noProof="0" dirty="0" smtClean="0"/>
              <a:t> a couple of times now, the collaborative aspect was very important for us. The previous mapping from 2013, which was created with RELMA, was pretty in good in terms of the actual mappings results. However, it was basically a one-off thing because at that time we failed to establish a sustainable service in our hospital, where future codes could be mapped. – To the best of our knowledge, RELMA does not support collaborative mapping workflows. That‘s why we came up with the implementation that I have just presented. On the other hand, RELMA contains features that are very appealing, for example the automatic suggestion of mappings. We tried to replicate this functionality in part by using a semi-automatic mapping approach that we developed within the ADOPT project. However, </a:t>
            </a:r>
            <a:r>
              <a:rPr lang="en-US" sz="1200" kern="1200" dirty="0" smtClean="0">
                <a:solidFill>
                  <a:schemeClr val="tx1"/>
                </a:solidFill>
                <a:effectLst/>
                <a:latin typeface="+mn-lt"/>
                <a:ea typeface="+mn-ea"/>
                <a:cs typeface="+mn-cs"/>
              </a:rPr>
              <a:t>initial results were not fully satisfactory,</a:t>
            </a:r>
            <a:r>
              <a:rPr lang="en-US" sz="1200" kern="1200" baseline="0" dirty="0" smtClean="0">
                <a:solidFill>
                  <a:schemeClr val="tx1"/>
                </a:solidFill>
                <a:effectLst/>
                <a:latin typeface="+mn-lt"/>
                <a:ea typeface="+mn-ea"/>
                <a:cs typeface="+mn-cs"/>
              </a:rPr>
              <a:t> which might be</a:t>
            </a:r>
            <a:r>
              <a:rPr lang="en-US" sz="1200" kern="1200" dirty="0" smtClean="0">
                <a:solidFill>
                  <a:schemeClr val="tx1"/>
                </a:solidFill>
                <a:effectLst/>
                <a:latin typeface="+mn-lt"/>
                <a:ea typeface="+mn-ea"/>
                <a:cs typeface="+mn-cs"/>
              </a:rPr>
              <a:t> due to the high heterogeneity of data elements present in LOINC. – In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end, we suspected that most of the mapping work consists of researching content, and not in selecting the “best” match. But maybe the LOINC mapping that UHE is creating right now will </a:t>
            </a:r>
            <a:r>
              <a:rPr lang="en-US" sz="1200" kern="1200" baseline="0" dirty="0" smtClean="0">
                <a:solidFill>
                  <a:schemeClr val="tx1"/>
                </a:solidFill>
                <a:effectLst/>
                <a:latin typeface="+mn-lt"/>
                <a:ea typeface="+mn-ea"/>
                <a:cs typeface="+mn-cs"/>
              </a:rPr>
              <a:t>be a valuable training dataset for machine learning-based approaches in the future. (1:20)</a:t>
            </a:r>
            <a:endParaRPr lang="en-US" noProof="0" dirty="0"/>
          </a:p>
        </p:txBody>
      </p:sp>
      <p:sp>
        <p:nvSpPr>
          <p:cNvPr id="4" name="Foliennummernplatzhalter 3"/>
          <p:cNvSpPr>
            <a:spLocks noGrp="1"/>
          </p:cNvSpPr>
          <p:nvPr>
            <p:ph type="sldNum" sz="quarter" idx="10"/>
          </p:nvPr>
        </p:nvSpPr>
        <p:spPr/>
        <p:txBody>
          <a:bodyPr/>
          <a:lstStyle/>
          <a:p>
            <a:fld id="{063F3A8E-058C-8644-BE60-6E73B0EB41DD}" type="slidenum">
              <a:rPr lang="en-US" smtClean="0"/>
              <a:t>14</a:t>
            </a:fld>
            <a:endParaRPr lang="en-US" dirty="0"/>
          </a:p>
        </p:txBody>
      </p:sp>
    </p:spTree>
    <p:extLst>
      <p:ext uri="{BB962C8B-B14F-4D97-AF65-F5344CB8AC3E}">
        <p14:creationId xmlns:p14="http://schemas.microsoft.com/office/powerpoint/2010/main" val="1525398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smtClean="0"/>
              <a:t>What we are currently working</a:t>
            </a:r>
            <a:r>
              <a:rPr lang="en-US" baseline="0" noProof="0" dirty="0" smtClean="0"/>
              <a:t> on is a detailed comparison between the old and the new mapping. I don't want to give too much away yet, but I am happy to say that the new mapping is better by 13% compared to the old one. – The programs were rolled-out to the other MIRACUM sites as part of one of the project’s deliverables, and the other sites are now considering </a:t>
            </a:r>
            <a:r>
              <a:rPr lang="en-US" baseline="0" noProof="0" dirty="0" smtClean="0"/>
              <a:t>using </a:t>
            </a:r>
            <a:r>
              <a:rPr lang="en-US" baseline="0" noProof="0" dirty="0" smtClean="0"/>
              <a:t>the tools for their local LOINC mappings. Finally, I’m excited to let you know that both tools are open source. You can find the links to the source code in the abstract. (0:35)</a:t>
            </a:r>
            <a:endParaRPr lang="en-US" noProof="0" dirty="0"/>
          </a:p>
        </p:txBody>
      </p:sp>
      <p:sp>
        <p:nvSpPr>
          <p:cNvPr id="4" name="Foliennummernplatzhalter 3"/>
          <p:cNvSpPr>
            <a:spLocks noGrp="1"/>
          </p:cNvSpPr>
          <p:nvPr>
            <p:ph type="sldNum" sz="quarter" idx="10"/>
          </p:nvPr>
        </p:nvSpPr>
        <p:spPr/>
        <p:txBody>
          <a:bodyPr/>
          <a:lstStyle/>
          <a:p>
            <a:fld id="{063F3A8E-058C-8644-BE60-6E73B0EB41DD}" type="slidenum">
              <a:rPr lang="en-US" smtClean="0"/>
              <a:t>15</a:t>
            </a:fld>
            <a:endParaRPr lang="en-US" dirty="0"/>
          </a:p>
        </p:txBody>
      </p:sp>
    </p:spTree>
    <p:extLst>
      <p:ext uri="{BB962C8B-B14F-4D97-AF65-F5344CB8AC3E}">
        <p14:creationId xmlns:p14="http://schemas.microsoft.com/office/powerpoint/2010/main" val="2544857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This brings me to the end of my </a:t>
            </a:r>
            <a:r>
              <a:rPr lang="en-US" dirty="0" smtClean="0"/>
              <a:t>presentation.</a:t>
            </a:r>
            <a:r>
              <a:rPr lang="en-US" baseline="0" dirty="0" smtClean="0"/>
              <a:t> </a:t>
            </a:r>
            <a:r>
              <a:rPr lang="en-US" dirty="0" smtClean="0"/>
              <a:t>If </a:t>
            </a:r>
            <a:r>
              <a:rPr lang="en-US" dirty="0" smtClean="0"/>
              <a:t>you have any questions related to our work, please contact us. We would be happy to hear from you! (0:15)</a:t>
            </a:r>
            <a:endParaRPr lang="en-US" dirty="0"/>
          </a:p>
        </p:txBody>
      </p:sp>
      <p:sp>
        <p:nvSpPr>
          <p:cNvPr id="4" name="Foliennummernplatzhalter 3"/>
          <p:cNvSpPr>
            <a:spLocks noGrp="1"/>
          </p:cNvSpPr>
          <p:nvPr>
            <p:ph type="sldNum" sz="quarter" idx="10"/>
          </p:nvPr>
        </p:nvSpPr>
        <p:spPr/>
        <p:txBody>
          <a:bodyPr/>
          <a:lstStyle/>
          <a:p>
            <a:fld id="{063F3A8E-058C-8644-BE60-6E73B0EB41DD}" type="slidenum">
              <a:rPr lang="en-US" smtClean="0"/>
              <a:t>16</a:t>
            </a:fld>
            <a:endParaRPr lang="en-US" dirty="0"/>
          </a:p>
        </p:txBody>
      </p:sp>
    </p:spTree>
    <p:extLst>
      <p:ext uri="{BB962C8B-B14F-4D97-AF65-F5344CB8AC3E}">
        <p14:creationId xmlns:p14="http://schemas.microsoft.com/office/powerpoint/2010/main" val="393918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063F3A8E-058C-8644-BE60-6E73B0EB41DD}" type="slidenum">
              <a:rPr lang="en-US" smtClean="0"/>
              <a:t>2</a:t>
            </a:fld>
            <a:endParaRPr lang="en-US"/>
          </a:p>
        </p:txBody>
      </p:sp>
    </p:spTree>
    <p:extLst>
      <p:ext uri="{BB962C8B-B14F-4D97-AF65-F5344CB8AC3E}">
        <p14:creationId xmlns:p14="http://schemas.microsoft.com/office/powerpoint/2010/main" val="17268509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noProof="0" dirty="0" smtClean="0"/>
              <a:t>But first things first. Let me start </a:t>
            </a:r>
            <a:r>
              <a:rPr lang="en-US" baseline="0" noProof="0" dirty="0" smtClean="0"/>
              <a:t>by providing some </a:t>
            </a:r>
            <a:r>
              <a:rPr lang="en-US" baseline="0" noProof="0" dirty="0" smtClean="0"/>
              <a:t>background information. – In recent years, the use of routine care medical data in research has gained in importance. As you probably already know, this </a:t>
            </a:r>
            <a:r>
              <a:rPr lang="en-US" baseline="0" noProof="0" dirty="0" smtClean="0"/>
              <a:t>is known as </a:t>
            </a:r>
            <a:r>
              <a:rPr lang="en-US" baseline="0" noProof="0" dirty="0" smtClean="0"/>
              <a:t>„secondary </a:t>
            </a:r>
            <a:r>
              <a:rPr lang="en-US" baseline="0" noProof="0" dirty="0" smtClean="0"/>
              <a:t>use“, where data </a:t>
            </a:r>
            <a:r>
              <a:rPr lang="en-US" baseline="0" noProof="0" dirty="0" smtClean="0"/>
              <a:t>are used for all different kinds of statistical analyses. </a:t>
            </a:r>
            <a:r>
              <a:rPr lang="en-US" baseline="0" noProof="0" dirty="0" smtClean="0"/>
              <a:t>However, for </a:t>
            </a:r>
            <a:r>
              <a:rPr lang="en-US" baseline="0" noProof="0" dirty="0" smtClean="0"/>
              <a:t>this process to be </a:t>
            </a:r>
            <a:r>
              <a:rPr lang="en-US" baseline="0" noProof="0" dirty="0" smtClean="0"/>
              <a:t>successful, it </a:t>
            </a:r>
            <a:r>
              <a:rPr lang="en-US" baseline="0" noProof="0" dirty="0" smtClean="0"/>
              <a:t>is very important to have enough data to give statistical rigor to the analyses. – And this can be a challenge, for example, when research aims to work with rare diseases. Another aspect is the mobility of patients, which may lead to incomplete data at single sites. – In recent years, various projects have started to develop infrastructures and software components to share medical data for research. Popular examples </a:t>
            </a:r>
            <a:r>
              <a:rPr lang="en-US" baseline="0" noProof="0" dirty="0" smtClean="0"/>
              <a:t>include  </a:t>
            </a:r>
            <a:r>
              <a:rPr lang="en-US" baseline="0" noProof="0" dirty="0" smtClean="0"/>
              <a:t>OHDSI, SHRINE, or </a:t>
            </a:r>
            <a:r>
              <a:rPr lang="en-US" baseline="0" noProof="0" dirty="0" err="1" smtClean="0"/>
              <a:t>PCORnet</a:t>
            </a:r>
            <a:r>
              <a:rPr lang="en-US" baseline="0" noProof="0" dirty="0" smtClean="0"/>
              <a:t>, which is </a:t>
            </a:r>
            <a:r>
              <a:rPr lang="en-US" baseline="0" noProof="0" dirty="0" err="1" smtClean="0"/>
              <a:t>actiually</a:t>
            </a:r>
            <a:r>
              <a:rPr lang="en-US" baseline="0" noProof="0" dirty="0" smtClean="0"/>
              <a:t> a </a:t>
            </a:r>
            <a:r>
              <a:rPr lang="en-US" baseline="0" noProof="0" dirty="0" smtClean="0"/>
              <a:t>network of networks. In Germany, the Medical Informatics Initiative is currently funding four consortia: SMITH, DIFUTURE, </a:t>
            </a:r>
            <a:r>
              <a:rPr lang="en-US" baseline="0" noProof="0" dirty="0" err="1" smtClean="0"/>
              <a:t>HiGHmed</a:t>
            </a:r>
            <a:r>
              <a:rPr lang="en-US" baseline="0" noProof="0" dirty="0" smtClean="0"/>
              <a:t> and MIRACUM. Note that the work presented in my talk has been developed within MIRACUM. (1:10)</a:t>
            </a:r>
            <a:endParaRPr lang="en-US" noProof="0" dirty="0" smtClean="0"/>
          </a:p>
          <a:p>
            <a:pPr lvl="0"/>
            <a:endParaRPr lang="de-DE" dirty="0" smtClean="0"/>
          </a:p>
          <a:p>
            <a:pPr lvl="0"/>
            <a:endParaRPr lang="en-US" dirty="0" smtClean="0"/>
          </a:p>
          <a:p>
            <a:endParaRPr lang="en-US" dirty="0"/>
          </a:p>
        </p:txBody>
      </p:sp>
      <p:sp>
        <p:nvSpPr>
          <p:cNvPr id="4" name="Foliennummernplatzhalter 3"/>
          <p:cNvSpPr>
            <a:spLocks noGrp="1"/>
          </p:cNvSpPr>
          <p:nvPr>
            <p:ph type="sldNum" sz="quarter" idx="10"/>
          </p:nvPr>
        </p:nvSpPr>
        <p:spPr/>
        <p:txBody>
          <a:bodyPr/>
          <a:lstStyle/>
          <a:p>
            <a:fld id="{063F3A8E-058C-8644-BE60-6E73B0EB41DD}" type="slidenum">
              <a:rPr lang="en-US" smtClean="0"/>
              <a:t>3</a:t>
            </a:fld>
            <a:endParaRPr lang="en-US"/>
          </a:p>
        </p:txBody>
      </p:sp>
    </p:spTree>
    <p:extLst>
      <p:ext uri="{BB962C8B-B14F-4D97-AF65-F5344CB8AC3E}">
        <p14:creationId xmlns:p14="http://schemas.microsoft.com/office/powerpoint/2010/main" val="2473064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 typeface="Arial" panose="020B0604020202020204" pitchFamily="34" charset="0"/>
              <a:buNone/>
            </a:pPr>
            <a:r>
              <a:rPr lang="en-US" noProof="0" dirty="0" smtClean="0"/>
              <a:t>A major </a:t>
            </a:r>
            <a:r>
              <a:rPr lang="en-US" baseline="0" noProof="0" dirty="0" smtClean="0"/>
              <a:t>challenge all these research projects are facing is interoperability. Generally speaking, medical data can only be used across sites if they follow a common representation. A solution to this problem is using common information models and common data models. In practice, this means that the projects </a:t>
            </a:r>
            <a:r>
              <a:rPr lang="en-US" dirty="0" smtClean="0"/>
              <a:t>define specific common datasets and</a:t>
            </a:r>
            <a:r>
              <a:rPr lang="en-US" baseline="0" dirty="0" smtClean="0"/>
              <a:t> build their infrastructures up</a:t>
            </a:r>
            <a:r>
              <a:rPr lang="en-US" dirty="0" smtClean="0"/>
              <a:t>on widespread software components, such as i2b2 or OMOP. – In the German</a:t>
            </a:r>
            <a:r>
              <a:rPr lang="en-US" baseline="0" dirty="0" smtClean="0"/>
              <a:t> Medical Informatics Initiative, a common dataset, called the “MII Core Dataset” has been created, which basically specifies which data the sites have to provide. For laboratory data, it includes a list of 300 LOINC </a:t>
            </a:r>
            <a:r>
              <a:rPr lang="en-US" baseline="0" dirty="0" smtClean="0"/>
              <a:t>codes</a:t>
            </a:r>
            <a:r>
              <a:rPr lang="en-US" baseline="0" dirty="0" smtClean="0"/>
              <a:t>, which aim to cover the most frequently used lab tests in German hospitals. – </a:t>
            </a:r>
            <a:r>
              <a:rPr lang="en-US" baseline="0" noProof="0" dirty="0" smtClean="0"/>
              <a:t>Unfortunately, not all routine care data is standardized enough to be put into these research infrastructures. While reimbursement-related data, such as in the German Paragraph 21 dataset, can be used easily, the majority of data often typically does not follow standards and cannot be used directly. – However, the problem can be addressed by creating mappings to a </a:t>
            </a:r>
            <a:r>
              <a:rPr lang="en-US" baseline="0" noProof="0" dirty="0" smtClean="0"/>
              <a:t>standard. For example, when talking about laboratory data, a possibility is to map these to the LOINC standard. </a:t>
            </a:r>
            <a:r>
              <a:rPr lang="en-US" baseline="0" noProof="0" dirty="0" smtClean="0"/>
              <a:t>(</a:t>
            </a:r>
            <a:r>
              <a:rPr lang="en-US" sz="1200" b="0" i="0" u="none" strike="noStrike" kern="1200" dirty="0" smtClean="0">
                <a:solidFill>
                  <a:schemeClr val="tx1"/>
                </a:solidFill>
                <a:effectLst/>
                <a:latin typeface="+mn-lt"/>
                <a:ea typeface="+mn-ea"/>
                <a:cs typeface="+mn-cs"/>
              </a:rPr>
              <a:t>1:17</a:t>
            </a:r>
            <a:r>
              <a:rPr lang="en-US" baseline="0" noProof="0" dirty="0" smtClean="0"/>
              <a:t>)</a:t>
            </a:r>
          </a:p>
          <a:p>
            <a:pPr marL="0" lvl="0" indent="0">
              <a:buFont typeface="Arial" panose="020B0604020202020204" pitchFamily="34" charset="0"/>
              <a:buNone/>
            </a:pPr>
            <a:endParaRPr lang="de-DE" baseline="0" noProof="0" dirty="0" smtClean="0"/>
          </a:p>
          <a:p>
            <a:pPr marL="0" lvl="0" indent="0">
              <a:buFont typeface="Arial" panose="020B0604020202020204" pitchFamily="34" charset="0"/>
              <a:buNone/>
            </a:pPr>
            <a:endParaRPr lang="de-DE" i="1" baseline="0" noProof="0" dirty="0" smtClean="0"/>
          </a:p>
          <a:p>
            <a:pPr marL="0" lvl="0" indent="0">
              <a:buFont typeface="Arial" panose="020B0604020202020204" pitchFamily="34" charset="0"/>
              <a:buNone/>
            </a:pPr>
            <a:endParaRPr lang="en-US" noProof="0" dirty="0" smtClean="0"/>
          </a:p>
        </p:txBody>
      </p:sp>
      <p:sp>
        <p:nvSpPr>
          <p:cNvPr id="4" name="Foliennummernplatzhalter 3"/>
          <p:cNvSpPr>
            <a:spLocks noGrp="1"/>
          </p:cNvSpPr>
          <p:nvPr>
            <p:ph type="sldNum" sz="quarter" idx="10"/>
          </p:nvPr>
        </p:nvSpPr>
        <p:spPr/>
        <p:txBody>
          <a:bodyPr/>
          <a:lstStyle/>
          <a:p>
            <a:fld id="{063F3A8E-058C-8644-BE60-6E73B0EB41DD}" type="slidenum">
              <a:rPr lang="en-US" smtClean="0"/>
              <a:t>4</a:t>
            </a:fld>
            <a:endParaRPr lang="en-US"/>
          </a:p>
        </p:txBody>
      </p:sp>
    </p:spTree>
    <p:extLst>
      <p:ext uri="{BB962C8B-B14F-4D97-AF65-F5344CB8AC3E}">
        <p14:creationId xmlns:p14="http://schemas.microsoft.com/office/powerpoint/2010/main" val="2452171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noProof="0" dirty="0" smtClean="0"/>
              <a:t>Consequently, the MII sites have to map their local data to the MII Core Dataset. I</a:t>
            </a:r>
            <a:r>
              <a:rPr lang="en-US" noProof="0" dirty="0" smtClean="0"/>
              <a:t>n particular, the „TOP</a:t>
            </a:r>
            <a:r>
              <a:rPr lang="en-US" baseline="0" noProof="0" dirty="0" smtClean="0"/>
              <a:t> 300“ required the hospitals to map their laboratory data to LOINC. This was also the case at the university hospital in Erlangen, which is abbreviated “U-H-E” in the slides. UHE has already created a LOINC mapping in 2013, but this has not been validated by laboratory experts and has not been updated since then. This is a problem, because the number of lab codes at UHE increased over time. As such, the hospital decided to update its LOINC mapping. And instead of focusing only on the TOP 300, UHE wanted to map all of its 10,000 lab codes. The old mapping has been created using the RELMA tool. However, as RELMA does not support a validation workflow, which typically involves multiple users, we decided to implement a new, collaborative mapping application for this task. And this brings me to our methods … [</a:t>
            </a:r>
            <a:r>
              <a:rPr lang="en-US" baseline="0" noProof="0" dirty="0" err="1" smtClean="0"/>
              <a:t>Nächste</a:t>
            </a:r>
            <a:r>
              <a:rPr lang="en-US" baseline="0" noProof="0" dirty="0" smtClean="0"/>
              <a:t> </a:t>
            </a:r>
            <a:r>
              <a:rPr lang="en-US" baseline="0" noProof="0" dirty="0" err="1" smtClean="0"/>
              <a:t>Folie</a:t>
            </a:r>
            <a:r>
              <a:rPr lang="en-US" baseline="0" noProof="0" dirty="0" smtClean="0"/>
              <a:t> </a:t>
            </a:r>
            <a:r>
              <a:rPr lang="en-US" baseline="0" noProof="0" dirty="0" err="1" smtClean="0"/>
              <a:t>schon</a:t>
            </a:r>
            <a:r>
              <a:rPr lang="en-US" baseline="0" noProof="0" dirty="0" smtClean="0"/>
              <a:t> </a:t>
            </a:r>
            <a:r>
              <a:rPr lang="en-US" baseline="0" noProof="0" dirty="0" err="1" smtClean="0"/>
              <a:t>hier</a:t>
            </a:r>
            <a:r>
              <a:rPr lang="en-US" baseline="0" noProof="0" dirty="0" smtClean="0"/>
              <a:t>] </a:t>
            </a:r>
            <a:r>
              <a:rPr lang="en-US" noProof="0" dirty="0" smtClean="0"/>
              <a:t>… where I first start</a:t>
            </a:r>
            <a:r>
              <a:rPr lang="en-US" baseline="0" noProof="0" dirty="0" smtClean="0"/>
              <a:t> with our requirements. (1:10)</a:t>
            </a:r>
            <a:endParaRPr lang="en-US" noProof="0" dirty="0"/>
          </a:p>
        </p:txBody>
      </p:sp>
      <p:sp>
        <p:nvSpPr>
          <p:cNvPr id="4" name="Foliennummernplatzhalter 3"/>
          <p:cNvSpPr>
            <a:spLocks noGrp="1"/>
          </p:cNvSpPr>
          <p:nvPr>
            <p:ph type="sldNum" sz="quarter" idx="10"/>
          </p:nvPr>
        </p:nvSpPr>
        <p:spPr/>
        <p:txBody>
          <a:bodyPr/>
          <a:lstStyle/>
          <a:p>
            <a:fld id="{063F3A8E-058C-8644-BE60-6E73B0EB41DD}" type="slidenum">
              <a:rPr lang="en-US" smtClean="0"/>
              <a:t>5</a:t>
            </a:fld>
            <a:endParaRPr lang="en-US" dirty="0"/>
          </a:p>
        </p:txBody>
      </p:sp>
    </p:spTree>
    <p:extLst>
      <p:ext uri="{BB962C8B-B14F-4D97-AF65-F5344CB8AC3E}">
        <p14:creationId xmlns:p14="http://schemas.microsoft.com/office/powerpoint/2010/main" val="793271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noProof="0" dirty="0" smtClean="0"/>
              <a:t>Of course, we wanted the program to be executable on the PCs in our hospital. The program should also support a mechanism for central user authentication. To support the collaborative aspect, we wanted the system to keep track of all changes made to the mappings. Next, it had to have support for multiple users and multiple user roles, such as the persons creating the mappings and the persons validating the mappings. And last, we wanted the toolset to be generic and not limited to the LOINC use case. – The implementation we came up with is straight forward in general. We created a C# Windows program. It authenticates its users via LDAP, which means that the users can log into the application by using their normal Windows login. The program communicates with a central </a:t>
            </a:r>
            <a:r>
              <a:rPr lang="en-US" baseline="0" noProof="0" dirty="0" err="1" smtClean="0"/>
              <a:t>PostreSQL</a:t>
            </a:r>
            <a:r>
              <a:rPr lang="en-US" baseline="0" noProof="0" dirty="0" smtClean="0"/>
              <a:t> database, where it stores the mappings. The most interesting part of our approach, however, is probably the internal state machine, which enables the creation of arbitrary mapping workflows. I will come to this back in a </a:t>
            </a:r>
            <a:r>
              <a:rPr lang="en-US" baseline="0" noProof="0" dirty="0" smtClean="0"/>
              <a:t>moment, </a:t>
            </a:r>
            <a:r>
              <a:rPr lang="en-US" baseline="0" noProof="0" dirty="0" smtClean="0"/>
              <a:t>after I have shown you the user interface of MIRACUM Mapper. This is what we have called the program. (1:10)</a:t>
            </a:r>
          </a:p>
        </p:txBody>
      </p:sp>
      <p:sp>
        <p:nvSpPr>
          <p:cNvPr id="4" name="Foliennummernplatzhalter 3"/>
          <p:cNvSpPr>
            <a:spLocks noGrp="1"/>
          </p:cNvSpPr>
          <p:nvPr>
            <p:ph type="sldNum" sz="quarter" idx="10"/>
          </p:nvPr>
        </p:nvSpPr>
        <p:spPr/>
        <p:txBody>
          <a:bodyPr/>
          <a:lstStyle/>
          <a:p>
            <a:fld id="{063F3A8E-058C-8644-BE60-6E73B0EB41DD}" type="slidenum">
              <a:rPr lang="en-US" smtClean="0"/>
              <a:t>6</a:t>
            </a:fld>
            <a:endParaRPr lang="en-US" dirty="0"/>
          </a:p>
        </p:txBody>
      </p:sp>
    </p:spTree>
    <p:extLst>
      <p:ext uri="{BB962C8B-B14F-4D97-AF65-F5344CB8AC3E}">
        <p14:creationId xmlns:p14="http://schemas.microsoft.com/office/powerpoint/2010/main" val="3755240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smtClean="0"/>
              <a:t>On the left</a:t>
            </a:r>
            <a:r>
              <a:rPr lang="en-US" baseline="0" noProof="0" dirty="0" smtClean="0"/>
              <a:t> side, t</a:t>
            </a:r>
            <a:r>
              <a:rPr lang="en-US" noProof="0" dirty="0" smtClean="0"/>
              <a:t>he program displays</a:t>
            </a:r>
            <a:r>
              <a:rPr lang="en-US" baseline="0" noProof="0" dirty="0" smtClean="0"/>
              <a:t> a list of the local codes to be mapped. You could also call it a TODO list. The list can be manipulated using the filter settings in the lower left part. For examples, it is also possible to search for specific local codes or terms. New mappings can be created in the center part of the window. Notice that there can be multiple mappings for a single local code. The actual mapping is shown and entered on the right side of the window. When the user enters a LOINC code, the code is automatically checked if it’s valid. As collaboration was an important aspect to us, we integrated a documentation field that enables users to comment on mappings or to make notes. The documentation is also automatically updated, when the user finally saves the mapping in the lower right corner. Notice that, besides saving the mapping, a mapping can also be deleted. You may have noticed that the mapping in the screenshot is in the state “Validated by Lab”, and you may have guessed that there are other states as well. And this brings me to the state machine. (</a:t>
            </a:r>
            <a:r>
              <a:rPr lang="en-US" sz="1200" b="0" i="0" u="none" strike="noStrike" kern="1200" dirty="0" smtClean="0">
                <a:solidFill>
                  <a:schemeClr val="tx1"/>
                </a:solidFill>
                <a:effectLst/>
                <a:latin typeface="+mn-lt"/>
                <a:ea typeface="+mn-ea"/>
                <a:cs typeface="+mn-cs"/>
              </a:rPr>
              <a:t>1:12</a:t>
            </a:r>
            <a:r>
              <a:rPr lang="en-US" baseline="0" noProof="0" dirty="0" smtClean="0"/>
              <a:t>)</a:t>
            </a:r>
            <a:endParaRPr lang="en-US" noProof="0" dirty="0"/>
          </a:p>
        </p:txBody>
      </p:sp>
      <p:sp>
        <p:nvSpPr>
          <p:cNvPr id="4" name="Foliennummernplatzhalter 3"/>
          <p:cNvSpPr>
            <a:spLocks noGrp="1"/>
          </p:cNvSpPr>
          <p:nvPr>
            <p:ph type="sldNum" sz="quarter" idx="10"/>
          </p:nvPr>
        </p:nvSpPr>
        <p:spPr/>
        <p:txBody>
          <a:bodyPr/>
          <a:lstStyle/>
          <a:p>
            <a:fld id="{063F3A8E-058C-8644-BE60-6E73B0EB41DD}" type="slidenum">
              <a:rPr lang="en-US" smtClean="0"/>
              <a:t>7</a:t>
            </a:fld>
            <a:endParaRPr lang="en-US" dirty="0"/>
          </a:p>
        </p:txBody>
      </p:sp>
    </p:spTree>
    <p:extLst>
      <p:ext uri="{BB962C8B-B14F-4D97-AF65-F5344CB8AC3E}">
        <p14:creationId xmlns:p14="http://schemas.microsoft.com/office/powerpoint/2010/main" val="3140917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noProof="0" dirty="0" smtClean="0">
                <a:solidFill>
                  <a:schemeClr val="tx1"/>
                </a:solidFill>
                <a:effectLst/>
                <a:latin typeface="+mn-lt"/>
                <a:ea typeface="+mn-ea"/>
                <a:cs typeface="+mn-cs"/>
              </a:rPr>
              <a:t>Basically, the state machine specifies</a:t>
            </a:r>
            <a:r>
              <a:rPr lang="en-US" sz="1200" kern="1200" baseline="0" noProof="0" dirty="0" smtClean="0">
                <a:solidFill>
                  <a:schemeClr val="tx1"/>
                </a:solidFill>
                <a:effectLst/>
                <a:latin typeface="+mn-lt"/>
                <a:ea typeface="+mn-ea"/>
                <a:cs typeface="+mn-cs"/>
              </a:rPr>
              <a:t> the program’s internal behavior. The mappings, that the users create are passed from state to state. In our LOINC mapping, t</a:t>
            </a:r>
            <a:r>
              <a:rPr lang="en-US" sz="1200" kern="1200" noProof="0" dirty="0" smtClean="0">
                <a:solidFill>
                  <a:schemeClr val="tx1"/>
                </a:solidFill>
                <a:effectLst/>
                <a:latin typeface="+mn-lt"/>
                <a:ea typeface="+mn-ea"/>
                <a:cs typeface="+mn-cs"/>
              </a:rPr>
              <a:t>here are 6 states,</a:t>
            </a:r>
            <a:r>
              <a:rPr lang="en-US" sz="1200" kern="1200" baseline="0" noProof="0" dirty="0" smtClean="0">
                <a:solidFill>
                  <a:schemeClr val="tx1"/>
                </a:solidFill>
                <a:effectLst/>
                <a:latin typeface="+mn-lt"/>
                <a:ea typeface="+mn-ea"/>
                <a:cs typeface="+mn-cs"/>
              </a:rPr>
              <a:t> enumerated from 0 to 5, as depicted by the 6 rectangular boxes. As shown on the left, the whole process typically starts with state 0, which is „Not mapped“. The best state a mapping can achieve is state 5, which is „Validated by Lab“. And this is what our project is all about: we want the laboratory staff to finally approve and validate the mappings. Besides the laboratory users, there are also experts, for whom the states 2 and 3 in the center are for. The arrows between the boxes depict the possible transitions between the states. As there are 2 types of user groups, namely „expert“ and „laboratory“ users, there are 2 types of arrows, which are drawn dashed and solid in the illustration. </a:t>
            </a:r>
            <a:r>
              <a:rPr lang="en-US" sz="1200" kern="1200" baseline="0" noProof="0" dirty="0" smtClean="0">
                <a:solidFill>
                  <a:schemeClr val="tx1"/>
                </a:solidFill>
                <a:effectLst/>
                <a:latin typeface="+mn-lt"/>
                <a:ea typeface="+mn-ea"/>
                <a:cs typeface="+mn-cs"/>
              </a:rPr>
              <a:t>– </a:t>
            </a:r>
            <a:r>
              <a:rPr lang="en-US" sz="1200" kern="1200" noProof="0" dirty="0" smtClean="0">
                <a:solidFill>
                  <a:schemeClr val="tx1"/>
                </a:solidFill>
                <a:effectLst/>
                <a:latin typeface="+mn-lt"/>
                <a:ea typeface="+mn-ea"/>
                <a:cs typeface="+mn-cs"/>
              </a:rPr>
              <a:t>Notice in</a:t>
            </a:r>
            <a:r>
              <a:rPr lang="en-US" sz="1200" kern="1200" baseline="0" noProof="0" dirty="0" smtClean="0">
                <a:solidFill>
                  <a:schemeClr val="tx1"/>
                </a:solidFill>
                <a:effectLst/>
                <a:latin typeface="+mn-lt"/>
                <a:ea typeface="+mn-ea"/>
                <a:cs typeface="+mn-cs"/>
              </a:rPr>
              <a:t> </a:t>
            </a:r>
            <a:r>
              <a:rPr lang="en-US" sz="1200" kern="1200" baseline="0" noProof="0" dirty="0" smtClean="0">
                <a:solidFill>
                  <a:schemeClr val="tx1"/>
                </a:solidFill>
                <a:effectLst/>
                <a:latin typeface="+mn-lt"/>
                <a:ea typeface="+mn-ea"/>
                <a:cs typeface="+mn-cs"/>
              </a:rPr>
              <a:t>the lower part that the whole state machine can be described using lists of transitions. For example, the first entry of the experts’ role „0 dash 2“ indicates that there is a transition from state 0 to state 2. (01:25)</a:t>
            </a:r>
            <a:endParaRPr lang="en-US" sz="1200" kern="1200" noProof="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063F3A8E-058C-8644-BE60-6E73B0EB41DD}" type="slidenum">
              <a:rPr lang="en-US" smtClean="0"/>
              <a:t>8</a:t>
            </a:fld>
            <a:endParaRPr lang="en-US" dirty="0"/>
          </a:p>
        </p:txBody>
      </p:sp>
    </p:spTree>
    <p:extLst>
      <p:ext uri="{BB962C8B-B14F-4D97-AF65-F5344CB8AC3E}">
        <p14:creationId xmlns:p14="http://schemas.microsoft.com/office/powerpoint/2010/main" val="4153411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noProof="0" dirty="0" smtClean="0">
                <a:solidFill>
                  <a:schemeClr val="tx1"/>
                </a:solidFill>
                <a:effectLst/>
                <a:latin typeface="+mn-lt"/>
                <a:ea typeface="+mn-ea"/>
                <a:cs typeface="+mn-cs"/>
              </a:rPr>
              <a:t>If we have a brief look at the MIRACUM</a:t>
            </a:r>
            <a:r>
              <a:rPr lang="en-US" sz="1200" kern="1200" baseline="0" noProof="0" dirty="0" smtClean="0">
                <a:solidFill>
                  <a:schemeClr val="tx1"/>
                </a:solidFill>
                <a:effectLst/>
                <a:latin typeface="+mn-lt"/>
                <a:ea typeface="+mn-ea"/>
                <a:cs typeface="+mn-cs"/>
              </a:rPr>
              <a:t> Mapper‘s</a:t>
            </a:r>
            <a:r>
              <a:rPr lang="en-US" sz="1200" kern="1200" noProof="0" dirty="0" smtClean="0">
                <a:solidFill>
                  <a:schemeClr val="tx1"/>
                </a:solidFill>
                <a:effectLst/>
                <a:latin typeface="+mn-lt"/>
                <a:ea typeface="+mn-ea"/>
                <a:cs typeface="+mn-cs"/>
              </a:rPr>
              <a:t> database,</a:t>
            </a:r>
            <a:r>
              <a:rPr lang="en-US" sz="1200" kern="1200" baseline="0" noProof="0" dirty="0" smtClean="0">
                <a:solidFill>
                  <a:schemeClr val="tx1"/>
                </a:solidFill>
                <a:effectLst/>
                <a:latin typeface="+mn-lt"/>
                <a:ea typeface="+mn-ea"/>
                <a:cs typeface="+mn-cs"/>
              </a:rPr>
              <a:t> you can see on the right column that these transition lists are used for each user to model how the program passes a mapping from one state into another. (0:15)</a:t>
            </a:r>
            <a:endParaRPr lang="en-US" noProof="0" dirty="0"/>
          </a:p>
        </p:txBody>
      </p:sp>
      <p:sp>
        <p:nvSpPr>
          <p:cNvPr id="4" name="Foliennummernplatzhalter 3"/>
          <p:cNvSpPr>
            <a:spLocks noGrp="1"/>
          </p:cNvSpPr>
          <p:nvPr>
            <p:ph type="sldNum" sz="quarter" idx="10"/>
          </p:nvPr>
        </p:nvSpPr>
        <p:spPr/>
        <p:txBody>
          <a:bodyPr/>
          <a:lstStyle/>
          <a:p>
            <a:fld id="{063F3A8E-058C-8644-BE60-6E73B0EB41DD}" type="slidenum">
              <a:rPr lang="en-US" smtClean="0"/>
              <a:t>9</a:t>
            </a:fld>
            <a:endParaRPr lang="en-US" dirty="0"/>
          </a:p>
        </p:txBody>
      </p:sp>
    </p:spTree>
    <p:extLst>
      <p:ext uri="{BB962C8B-B14F-4D97-AF65-F5344CB8AC3E}">
        <p14:creationId xmlns:p14="http://schemas.microsoft.com/office/powerpoint/2010/main" val="1660865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Bild 6" descr="Logo GMDS 2020_ohne Schrif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61356"/>
            <a:ext cx="9144000" cy="1482144"/>
          </a:xfrm>
          <a:prstGeom prst="rect">
            <a:avLst/>
          </a:prstGeom>
        </p:spPr>
      </p:pic>
      <p:sp>
        <p:nvSpPr>
          <p:cNvPr id="2" name="Titel 1"/>
          <p:cNvSpPr>
            <a:spLocks noGrp="1"/>
          </p:cNvSpPr>
          <p:nvPr>
            <p:ph type="ctrTitle" hasCustomPrompt="1"/>
          </p:nvPr>
        </p:nvSpPr>
        <p:spPr>
          <a:xfrm>
            <a:off x="685800" y="1676419"/>
            <a:ext cx="7772400" cy="1102519"/>
          </a:xfrm>
        </p:spPr>
        <p:txBody>
          <a:bodyPr>
            <a:normAutofit/>
          </a:bodyPr>
          <a:lstStyle>
            <a:lvl1pPr>
              <a:defRPr sz="4000"/>
            </a:lvl1pPr>
          </a:lstStyle>
          <a:p>
            <a:r>
              <a:rPr lang="de-DE" dirty="0"/>
              <a:t>Title of Talk</a:t>
            </a:r>
          </a:p>
        </p:txBody>
      </p:sp>
      <p:sp>
        <p:nvSpPr>
          <p:cNvPr id="3" name="Untertitel 2"/>
          <p:cNvSpPr>
            <a:spLocks noGrp="1"/>
          </p:cNvSpPr>
          <p:nvPr>
            <p:ph type="subTitle" idx="1" hasCustomPrompt="1"/>
          </p:nvPr>
        </p:nvSpPr>
        <p:spPr>
          <a:xfrm>
            <a:off x="1371600" y="2767830"/>
            <a:ext cx="6400800" cy="1314450"/>
          </a:xfrm>
        </p:spPr>
        <p:txBody>
          <a:bodyPr>
            <a:normAutofit/>
          </a:bodyPr>
          <a:lstStyle>
            <a:lvl1pPr marL="0" indent="0" algn="ctr">
              <a:buNone/>
              <a:defRPr sz="2400" baseline="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Authors and Institutions</a:t>
            </a:r>
          </a:p>
          <a:p>
            <a:endParaRPr lang="de-DE" dirty="0"/>
          </a:p>
        </p:txBody>
      </p:sp>
      <p:grpSp>
        <p:nvGrpSpPr>
          <p:cNvPr id="18" name="Gruppierung 17"/>
          <p:cNvGrpSpPr/>
          <p:nvPr userDrawn="1"/>
        </p:nvGrpSpPr>
        <p:grpSpPr>
          <a:xfrm>
            <a:off x="209947" y="252430"/>
            <a:ext cx="2998351" cy="432000"/>
            <a:chOff x="1186900" y="275951"/>
            <a:chExt cx="2998351" cy="432000"/>
          </a:xfrm>
        </p:grpSpPr>
        <p:pic>
          <p:nvPicPr>
            <p:cNvPr id="10" name="Bild 9" descr="logo_bihealth.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72438" y="275951"/>
              <a:ext cx="1712813" cy="432000"/>
            </a:xfrm>
            <a:prstGeom prst="rect">
              <a:avLst/>
            </a:prstGeom>
          </p:spPr>
        </p:pic>
        <p:pic>
          <p:nvPicPr>
            <p:cNvPr id="11" name="Bild 10" descr="Charite.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86900" y="275951"/>
              <a:ext cx="1151253" cy="432000"/>
            </a:xfrm>
            <a:prstGeom prst="rect">
              <a:avLst/>
            </a:prstGeom>
          </p:spPr>
        </p:pic>
      </p:grpSp>
      <p:grpSp>
        <p:nvGrpSpPr>
          <p:cNvPr id="17" name="Gruppierung 16"/>
          <p:cNvGrpSpPr/>
          <p:nvPr userDrawn="1"/>
        </p:nvGrpSpPr>
        <p:grpSpPr>
          <a:xfrm>
            <a:off x="6801911" y="266305"/>
            <a:ext cx="1940978" cy="432000"/>
            <a:chOff x="5955635" y="307288"/>
            <a:chExt cx="1940978" cy="432000"/>
          </a:xfrm>
        </p:grpSpPr>
        <p:pic>
          <p:nvPicPr>
            <p:cNvPr id="8" name="Bild 7" descr="logo.jp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464613" y="307288"/>
              <a:ext cx="432000" cy="432000"/>
            </a:xfrm>
            <a:prstGeom prst="rect">
              <a:avLst/>
            </a:prstGeom>
          </p:spPr>
        </p:pic>
        <p:pic>
          <p:nvPicPr>
            <p:cNvPr id="13" name="Bild 12" descr="GMDS_Logo.png"/>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955635" y="307288"/>
              <a:ext cx="1369440" cy="432000"/>
            </a:xfrm>
            <a:prstGeom prst="rect">
              <a:avLst/>
            </a:prstGeom>
          </p:spPr>
        </p:pic>
      </p:grpSp>
      <p:pic>
        <p:nvPicPr>
          <p:cNvPr id="14" name="Bild 13" descr="Schriftzug.png"/>
          <p:cNvPicPr>
            <a:picLocks noChangeAspect="1"/>
          </p:cNvPicPr>
          <p:nvPr userDrawn="1"/>
        </p:nvPicPr>
        <p:blipFill rotWithShape="1">
          <a:blip r:embed="rId7">
            <a:extLst>
              <a:ext uri="{28A0092B-C50C-407E-A947-70E740481C1C}">
                <a14:useLocalDpi xmlns:a14="http://schemas.microsoft.com/office/drawing/2010/main" val="0"/>
              </a:ext>
            </a:extLst>
          </a:blip>
          <a:srcRect l="7486" t="17581" r="16824" b="29648"/>
          <a:stretch/>
        </p:blipFill>
        <p:spPr>
          <a:xfrm>
            <a:off x="3002434" y="3837540"/>
            <a:ext cx="2968593" cy="720000"/>
          </a:xfrm>
          <a:prstGeom prst="rect">
            <a:avLst/>
          </a:prstGeom>
        </p:spPr>
      </p:pic>
      <p:sp>
        <p:nvSpPr>
          <p:cNvPr id="15" name="Rechteck 14"/>
          <p:cNvSpPr/>
          <p:nvPr userDrawn="1"/>
        </p:nvSpPr>
        <p:spPr>
          <a:xfrm>
            <a:off x="1057095" y="897229"/>
            <a:ext cx="7029810" cy="523220"/>
          </a:xfrm>
          <a:prstGeom prst="rect">
            <a:avLst/>
          </a:prstGeom>
        </p:spPr>
        <p:txBody>
          <a:bodyPr wrap="none">
            <a:spAutoFit/>
          </a:bodyPr>
          <a:lstStyle/>
          <a:p>
            <a:pPr algn="ctr"/>
            <a:r>
              <a:rPr lang="de-DE" sz="2800" b="1" dirty="0"/>
              <a:t>Joint C</a:t>
            </a:r>
            <a:r>
              <a:rPr lang="de-DE" sz="2800" b="1" dirty="0" smtClean="0"/>
              <a:t>onference </a:t>
            </a:r>
            <a:r>
              <a:rPr lang="de-DE" sz="2800" b="1" dirty="0"/>
              <a:t>of the GMDS &amp; CEN-IBS 2020</a:t>
            </a:r>
          </a:p>
        </p:txBody>
      </p:sp>
      <p:sp>
        <p:nvSpPr>
          <p:cNvPr id="16" name="Datumsplatzhalter 16"/>
          <p:cNvSpPr>
            <a:spLocks noGrp="1"/>
          </p:cNvSpPr>
          <p:nvPr>
            <p:ph type="dt" sz="half" idx="14"/>
          </p:nvPr>
        </p:nvSpPr>
        <p:spPr>
          <a:xfrm>
            <a:off x="457200" y="4965470"/>
            <a:ext cx="2133600" cy="273844"/>
          </a:xfrm>
        </p:spPr>
        <p:txBody>
          <a:bodyPr/>
          <a:lstStyle/>
          <a:p>
            <a:r>
              <a:rPr lang="de-DE" dirty="0" smtClean="0"/>
              <a:t>Date</a:t>
            </a:r>
            <a:endParaRPr lang="de-DE" dirty="0"/>
          </a:p>
        </p:txBody>
      </p:sp>
      <p:sp>
        <p:nvSpPr>
          <p:cNvPr id="19" name="Fußzeilenplatzhalter 17"/>
          <p:cNvSpPr>
            <a:spLocks noGrp="1"/>
          </p:cNvSpPr>
          <p:nvPr>
            <p:ph type="ftr" sz="quarter" idx="15"/>
          </p:nvPr>
        </p:nvSpPr>
        <p:spPr>
          <a:xfrm>
            <a:off x="3124200" y="4965470"/>
            <a:ext cx="2895600" cy="273844"/>
          </a:xfrm>
        </p:spPr>
        <p:txBody>
          <a:bodyPr/>
          <a:lstStyle>
            <a:lvl1pPr>
              <a:defRPr/>
            </a:lvl1pPr>
          </a:lstStyle>
          <a:p>
            <a:r>
              <a:rPr lang="de-DE" dirty="0" smtClean="0"/>
              <a:t>Sebastian Mate, Universitätsklinikum Erlangen</a:t>
            </a:r>
            <a:endParaRPr lang="de-DE" dirty="0"/>
          </a:p>
        </p:txBody>
      </p:sp>
      <p:sp>
        <p:nvSpPr>
          <p:cNvPr id="23" name="Foliennummernplatzhalter 18"/>
          <p:cNvSpPr>
            <a:spLocks noGrp="1"/>
          </p:cNvSpPr>
          <p:nvPr>
            <p:ph type="sldNum" sz="quarter" idx="16"/>
          </p:nvPr>
        </p:nvSpPr>
        <p:spPr>
          <a:xfrm>
            <a:off x="6553200" y="4965470"/>
            <a:ext cx="2133600" cy="273844"/>
          </a:xfrm>
        </p:spPr>
        <p:txBody>
          <a:bodyPr/>
          <a:lstStyle/>
          <a:p>
            <a:fld id="{82B5CBB3-B987-6F48-8E8C-C236338FD021}" type="slidenum">
              <a:rPr lang="de-DE"/>
              <a:pPr/>
              <a:t>‹Nr.›</a:t>
            </a:fld>
            <a:endParaRPr lang="de-DE" dirty="0"/>
          </a:p>
        </p:txBody>
      </p:sp>
    </p:spTree>
    <p:extLst>
      <p:ext uri="{BB962C8B-B14F-4D97-AF65-F5344CB8AC3E}">
        <p14:creationId xmlns:p14="http://schemas.microsoft.com/office/powerpoint/2010/main" val="1436967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clarations Slide">
    <p:spTree>
      <p:nvGrpSpPr>
        <p:cNvPr id="1" name=""/>
        <p:cNvGrpSpPr/>
        <p:nvPr/>
      </p:nvGrpSpPr>
      <p:grpSpPr>
        <a:xfrm>
          <a:off x="0" y="0"/>
          <a:ext cx="0" cy="0"/>
          <a:chOff x="0" y="0"/>
          <a:chExt cx="0" cy="0"/>
        </a:xfrm>
      </p:grpSpPr>
      <p:pic>
        <p:nvPicPr>
          <p:cNvPr id="7" name="Bild 6" descr="Logo GMDS 2020_ohne Schrif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61356"/>
            <a:ext cx="9144000" cy="1482144"/>
          </a:xfrm>
          <a:prstGeom prst="rect">
            <a:avLst/>
          </a:prstGeom>
        </p:spPr>
      </p:pic>
      <p:sp>
        <p:nvSpPr>
          <p:cNvPr id="17" name="Datumsplatzhalter 16"/>
          <p:cNvSpPr>
            <a:spLocks noGrp="1"/>
          </p:cNvSpPr>
          <p:nvPr>
            <p:ph type="dt" sz="half" idx="14"/>
          </p:nvPr>
        </p:nvSpPr>
        <p:spPr/>
        <p:txBody>
          <a:bodyPr/>
          <a:lstStyle/>
          <a:p>
            <a:r>
              <a:rPr lang="de-DE" dirty="0" smtClean="0"/>
              <a:t>Date</a:t>
            </a:r>
            <a:endParaRPr lang="de-DE" dirty="0"/>
          </a:p>
        </p:txBody>
      </p:sp>
      <p:sp>
        <p:nvSpPr>
          <p:cNvPr id="18" name="Fußzeilenplatzhalter 17"/>
          <p:cNvSpPr>
            <a:spLocks noGrp="1"/>
          </p:cNvSpPr>
          <p:nvPr>
            <p:ph type="ftr" sz="quarter" idx="15"/>
          </p:nvPr>
        </p:nvSpPr>
        <p:spPr/>
        <p:txBody>
          <a:bodyPr/>
          <a:lstStyle/>
          <a:p>
            <a:r>
              <a:rPr lang="de-DE" dirty="0" smtClean="0"/>
              <a:t>Sebastian Mate, Universitätsklinikum Erlangen</a:t>
            </a:r>
            <a:endParaRPr lang="de-DE" dirty="0"/>
          </a:p>
        </p:txBody>
      </p:sp>
      <p:sp>
        <p:nvSpPr>
          <p:cNvPr id="19" name="Foliennummernplatzhalter 18"/>
          <p:cNvSpPr>
            <a:spLocks noGrp="1"/>
          </p:cNvSpPr>
          <p:nvPr>
            <p:ph type="sldNum" sz="quarter" idx="16"/>
          </p:nvPr>
        </p:nvSpPr>
        <p:spPr/>
        <p:txBody>
          <a:bodyPr/>
          <a:lstStyle/>
          <a:p>
            <a:fld id="{82B5CBB3-B987-6F48-8E8C-C236338FD021}" type="slidenum">
              <a:rPr lang="de-DE"/>
              <a:pPr/>
              <a:t>‹Nr.›</a:t>
            </a:fld>
            <a:endParaRPr lang="de-DE" dirty="0"/>
          </a:p>
        </p:txBody>
      </p:sp>
      <p:sp>
        <p:nvSpPr>
          <p:cNvPr id="29" name="Textfeld 28"/>
          <p:cNvSpPr txBox="1"/>
          <p:nvPr userDrawn="1"/>
        </p:nvSpPr>
        <p:spPr>
          <a:xfrm>
            <a:off x="522514" y="3566843"/>
            <a:ext cx="8323658" cy="846386"/>
          </a:xfrm>
          <a:prstGeom prst="rect">
            <a:avLst/>
          </a:prstGeom>
          <a:noFill/>
        </p:spPr>
        <p:txBody>
          <a:bodyPr wrap="square" rtlCol="0">
            <a:spAutoFit/>
          </a:bodyPr>
          <a:lstStyle/>
          <a:p>
            <a:pPr marL="0" indent="0">
              <a:buNone/>
              <a:tabLst>
                <a:tab pos="1436688" algn="l"/>
              </a:tabLst>
            </a:pPr>
            <a:r>
              <a:rPr lang="en-US" sz="1600" b="1" dirty="0" smtClean="0"/>
              <a:t>Responsibility and Copyright:</a:t>
            </a:r>
          </a:p>
          <a:p>
            <a:pPr marL="0" indent="0">
              <a:buNone/>
              <a:tabLst>
                <a:tab pos="1436688" algn="l"/>
              </a:tabLst>
            </a:pPr>
            <a:r>
              <a:rPr lang="en-US" sz="1100" dirty="0" smtClean="0"/>
              <a:t>The submitted manuscript was reviewed and accepted in a two-stage peer-review process. The presentation was prepared by the authors and not peer reviewed. The authors are responsible for the content of this presentation. The copyright is held by the authors. Any use or reproduction requires the consent of the authors.</a:t>
            </a:r>
            <a:endParaRPr lang="de-DE" sz="1100" dirty="0" smtClean="0"/>
          </a:p>
        </p:txBody>
      </p:sp>
      <p:grpSp>
        <p:nvGrpSpPr>
          <p:cNvPr id="44" name="Gruppierung 43"/>
          <p:cNvGrpSpPr/>
          <p:nvPr userDrawn="1"/>
        </p:nvGrpSpPr>
        <p:grpSpPr>
          <a:xfrm>
            <a:off x="522514" y="1077238"/>
            <a:ext cx="1159329" cy="855773"/>
            <a:chOff x="522514" y="1077238"/>
            <a:chExt cx="1159329" cy="855773"/>
          </a:xfrm>
        </p:grpSpPr>
        <p:sp>
          <p:nvSpPr>
            <p:cNvPr id="3" name="Textfeld 2"/>
            <p:cNvSpPr txBox="1"/>
            <p:nvPr userDrawn="1"/>
          </p:nvSpPr>
          <p:spPr>
            <a:xfrm>
              <a:off x="522514" y="1077238"/>
              <a:ext cx="947733" cy="338554"/>
            </a:xfrm>
            <a:prstGeom prst="rect">
              <a:avLst/>
            </a:prstGeom>
            <a:noFill/>
          </p:spPr>
          <p:txBody>
            <a:bodyPr wrap="none" rtlCol="0">
              <a:spAutoFit/>
            </a:bodyPr>
            <a:lstStyle/>
            <a:p>
              <a:pPr marL="717550" indent="-717550">
                <a:buNone/>
                <a:tabLst>
                  <a:tab pos="717550" algn="l"/>
                </a:tabLst>
              </a:pPr>
              <a:r>
                <a:rPr lang="de-DE" sz="1600" b="1" dirty="0" smtClean="0"/>
                <a:t>Title:</a:t>
              </a:r>
              <a:r>
                <a:rPr lang="de-DE" sz="1600" dirty="0" smtClean="0"/>
                <a:t>	</a:t>
              </a:r>
              <a:endParaRPr lang="de-DE" sz="1200" i="1" dirty="0" smtClean="0"/>
            </a:p>
          </p:txBody>
        </p:sp>
        <p:sp>
          <p:nvSpPr>
            <p:cNvPr id="28" name="Textfeld 27"/>
            <p:cNvSpPr txBox="1"/>
            <p:nvPr userDrawn="1"/>
          </p:nvSpPr>
          <p:spPr>
            <a:xfrm>
              <a:off x="522514" y="1335847"/>
              <a:ext cx="1159329" cy="338554"/>
            </a:xfrm>
            <a:prstGeom prst="rect">
              <a:avLst/>
            </a:prstGeom>
            <a:noFill/>
          </p:spPr>
          <p:txBody>
            <a:bodyPr wrap="none" rtlCol="0">
              <a:spAutoFit/>
            </a:bodyPr>
            <a:lstStyle/>
            <a:p>
              <a:pPr marL="717550" indent="-717550">
                <a:buNone/>
                <a:tabLst>
                  <a:tab pos="717550" algn="l"/>
                </a:tabLst>
              </a:pPr>
              <a:r>
                <a:rPr lang="de-DE" sz="1600" b="1" dirty="0" err="1" smtClean="0"/>
                <a:t>Authors</a:t>
              </a:r>
              <a:r>
                <a:rPr lang="de-DE" sz="1600" b="1" dirty="0" smtClean="0"/>
                <a:t>:</a:t>
              </a:r>
              <a:r>
                <a:rPr lang="de-DE" sz="1600" dirty="0" smtClean="0"/>
                <a:t>	</a:t>
              </a:r>
              <a:endParaRPr lang="de-DE" sz="1100" i="1" dirty="0" smtClean="0"/>
            </a:p>
          </p:txBody>
        </p:sp>
        <p:sp>
          <p:nvSpPr>
            <p:cNvPr id="30" name="Textfeld 29"/>
            <p:cNvSpPr txBox="1"/>
            <p:nvPr userDrawn="1"/>
          </p:nvSpPr>
          <p:spPr>
            <a:xfrm>
              <a:off x="522514" y="1594457"/>
              <a:ext cx="564077" cy="338554"/>
            </a:xfrm>
            <a:prstGeom prst="rect">
              <a:avLst/>
            </a:prstGeom>
            <a:noFill/>
          </p:spPr>
          <p:txBody>
            <a:bodyPr wrap="none" rtlCol="0">
              <a:spAutoFit/>
            </a:bodyPr>
            <a:lstStyle/>
            <a:p>
              <a:pPr marL="717550" indent="-717550">
                <a:buNone/>
                <a:tabLst>
                  <a:tab pos="717550" algn="l"/>
                </a:tabLst>
              </a:pPr>
              <a:r>
                <a:rPr lang="de-DE" sz="1600" b="1" dirty="0" smtClean="0"/>
                <a:t>DOI: </a:t>
              </a:r>
              <a:endParaRPr lang="de-DE" sz="1300" dirty="0" smtClean="0"/>
            </a:p>
          </p:txBody>
        </p:sp>
      </p:grpSp>
      <p:sp>
        <p:nvSpPr>
          <p:cNvPr id="31" name="Textfeld 30"/>
          <p:cNvSpPr txBox="1"/>
          <p:nvPr userDrawn="1"/>
        </p:nvSpPr>
        <p:spPr>
          <a:xfrm>
            <a:off x="522514" y="1943883"/>
            <a:ext cx="1827844" cy="784830"/>
          </a:xfrm>
          <a:prstGeom prst="rect">
            <a:avLst/>
          </a:prstGeom>
          <a:noFill/>
        </p:spPr>
        <p:txBody>
          <a:bodyPr wrap="none" rtlCol="0">
            <a:spAutoFit/>
          </a:bodyPr>
          <a:lstStyle/>
          <a:p>
            <a:pPr marL="1436688" indent="-1436688">
              <a:buNone/>
              <a:tabLst>
                <a:tab pos="1436688" algn="l"/>
              </a:tabLst>
            </a:pPr>
            <a:r>
              <a:rPr lang="de-DE" sz="1600" b="1" dirty="0" err="1" smtClean="0"/>
              <a:t>Conflict</a:t>
            </a:r>
            <a:r>
              <a:rPr lang="de-DE" sz="1600" b="1" dirty="0" smtClean="0"/>
              <a:t> </a:t>
            </a:r>
            <a:r>
              <a:rPr lang="de-DE" sz="1600" b="1" dirty="0" err="1" smtClean="0"/>
              <a:t>of</a:t>
            </a:r>
            <a:r>
              <a:rPr lang="de-DE" sz="1600" b="1" dirty="0" smtClean="0"/>
              <a:t> Interest:</a:t>
            </a:r>
          </a:p>
          <a:p>
            <a:pPr marL="898525" lvl="1" indent="-260350">
              <a:spcAft>
                <a:spcPts val="600"/>
              </a:spcAft>
              <a:buFont typeface="Wingdings" panose="05000000000000000000" pitchFamily="2" charset="2"/>
              <a:buChar char="§"/>
              <a:tabLst>
                <a:tab pos="1436688" algn="l"/>
              </a:tabLst>
            </a:pPr>
            <a:r>
              <a:rPr lang="de-DE" sz="1200" i="1" dirty="0" smtClean="0"/>
              <a:t> </a:t>
            </a:r>
          </a:p>
          <a:p>
            <a:pPr marL="898525" lvl="1" indent="-260350">
              <a:buFont typeface="Wingdings" panose="05000000000000000000" pitchFamily="2" charset="2"/>
              <a:buChar char="§"/>
              <a:tabLst>
                <a:tab pos="1436688" algn="l"/>
              </a:tabLst>
            </a:pPr>
            <a:r>
              <a:rPr lang="de-DE" sz="1200" dirty="0" smtClean="0"/>
              <a:t> 	</a:t>
            </a:r>
          </a:p>
        </p:txBody>
      </p:sp>
      <p:sp>
        <p:nvSpPr>
          <p:cNvPr id="32" name="Textfeld 31"/>
          <p:cNvSpPr txBox="1"/>
          <p:nvPr userDrawn="1"/>
        </p:nvSpPr>
        <p:spPr>
          <a:xfrm>
            <a:off x="522514" y="2739585"/>
            <a:ext cx="3192200" cy="754053"/>
          </a:xfrm>
          <a:prstGeom prst="rect">
            <a:avLst/>
          </a:prstGeom>
          <a:noFill/>
        </p:spPr>
        <p:txBody>
          <a:bodyPr wrap="none" rtlCol="0">
            <a:spAutoFit/>
          </a:bodyPr>
          <a:lstStyle/>
          <a:p>
            <a:pPr marL="0" indent="0">
              <a:buNone/>
              <a:tabLst>
                <a:tab pos="1436688" algn="l"/>
              </a:tabLst>
            </a:pPr>
            <a:r>
              <a:rPr lang="de-DE" sz="1600" b="1" dirty="0" err="1" smtClean="0"/>
              <a:t>Ethics</a:t>
            </a:r>
            <a:r>
              <a:rPr lang="de-DE" sz="1600" b="1" dirty="0" smtClean="0"/>
              <a:t> </a:t>
            </a:r>
            <a:r>
              <a:rPr lang="de-DE" sz="1600" b="1" dirty="0" err="1" smtClean="0"/>
              <a:t>Comittee</a:t>
            </a:r>
            <a:r>
              <a:rPr lang="de-DE" sz="1600" b="1" dirty="0" smtClean="0"/>
              <a:t> an </a:t>
            </a:r>
            <a:r>
              <a:rPr lang="de-DE" sz="1600" b="1" dirty="0" err="1" smtClean="0"/>
              <a:t>Preregistration</a:t>
            </a:r>
            <a:r>
              <a:rPr lang="de-DE" sz="1600" b="1" dirty="0" smtClean="0"/>
              <a:t> :</a:t>
            </a:r>
          </a:p>
          <a:p>
            <a:pPr marL="804863" lvl="1" indent="-166688">
              <a:spcAft>
                <a:spcPts val="600"/>
              </a:spcAft>
              <a:buFont typeface="Wingdings" panose="05000000000000000000" pitchFamily="2" charset="2"/>
              <a:buChar char="§"/>
              <a:tabLst>
                <a:tab pos="1436688" algn="l"/>
              </a:tabLst>
            </a:pPr>
            <a:r>
              <a:rPr lang="de-DE" sz="1100" dirty="0" err="1" smtClean="0"/>
              <a:t>Ethics</a:t>
            </a:r>
            <a:r>
              <a:rPr lang="de-DE" sz="1100" dirty="0" smtClean="0"/>
              <a:t> </a:t>
            </a:r>
            <a:r>
              <a:rPr lang="de-DE" sz="1100" dirty="0" err="1" smtClean="0"/>
              <a:t>vote</a:t>
            </a:r>
            <a:r>
              <a:rPr lang="de-DE" sz="1100" dirty="0" smtClean="0"/>
              <a:t>:</a:t>
            </a:r>
            <a:endParaRPr lang="de-DE" sz="1100" i="1" dirty="0" smtClean="0"/>
          </a:p>
          <a:p>
            <a:pPr marL="804863" lvl="1" indent="-166688">
              <a:spcAft>
                <a:spcPts val="600"/>
              </a:spcAft>
              <a:buFont typeface="Wingdings" panose="05000000000000000000" pitchFamily="2" charset="2"/>
              <a:buChar char="§"/>
              <a:tabLst>
                <a:tab pos="1436688" algn="l"/>
              </a:tabLst>
            </a:pPr>
            <a:r>
              <a:rPr lang="de-DE" sz="1100" dirty="0" err="1" smtClean="0"/>
              <a:t>Preregistration</a:t>
            </a:r>
            <a:r>
              <a:rPr lang="de-DE" sz="1100" dirty="0" smtClean="0"/>
              <a:t>:</a:t>
            </a:r>
          </a:p>
        </p:txBody>
      </p:sp>
      <p:sp>
        <p:nvSpPr>
          <p:cNvPr id="34" name="Textfeld 33"/>
          <p:cNvSpPr txBox="1"/>
          <p:nvPr userDrawn="1"/>
        </p:nvSpPr>
        <p:spPr>
          <a:xfrm>
            <a:off x="522514" y="250520"/>
            <a:ext cx="6870325" cy="769441"/>
          </a:xfrm>
          <a:prstGeom prst="rect">
            <a:avLst/>
          </a:prstGeom>
          <a:noFill/>
        </p:spPr>
        <p:txBody>
          <a:bodyPr wrap="square" rtlCol="0">
            <a:normAutofit/>
          </a:bodyPr>
          <a:lstStyle/>
          <a:p>
            <a:r>
              <a:rPr lang="de-DE" sz="4400">
                <a:latin typeface="+mj-lt"/>
              </a:rPr>
              <a:t>Declarations</a:t>
            </a:r>
          </a:p>
        </p:txBody>
      </p:sp>
      <p:sp>
        <p:nvSpPr>
          <p:cNvPr id="37" name="Textplatzhalter 36"/>
          <p:cNvSpPr>
            <a:spLocks noGrp="1"/>
          </p:cNvSpPr>
          <p:nvPr userDrawn="1">
            <p:ph type="body" sz="quarter" idx="17" hasCustomPrompt="1"/>
          </p:nvPr>
        </p:nvSpPr>
        <p:spPr>
          <a:xfrm>
            <a:off x="1376526" y="1144555"/>
            <a:ext cx="7469646" cy="241980"/>
          </a:xfrm>
        </p:spPr>
        <p:txBody>
          <a:bodyPr tIns="36000" bIns="36000">
            <a:spAutoFit/>
          </a:bodyPr>
          <a:lstStyle>
            <a:lvl1pPr marL="0" indent="0">
              <a:buNone/>
              <a:defRPr sz="1100" i="1" baseline="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a:t>Title of Talk</a:t>
            </a:r>
          </a:p>
        </p:txBody>
      </p:sp>
      <p:sp>
        <p:nvSpPr>
          <p:cNvPr id="38" name="Textplatzhalter 36"/>
          <p:cNvSpPr>
            <a:spLocks noGrp="1"/>
          </p:cNvSpPr>
          <p:nvPr userDrawn="1">
            <p:ph type="body" sz="quarter" idx="18" hasCustomPrompt="1"/>
          </p:nvPr>
        </p:nvSpPr>
        <p:spPr>
          <a:xfrm>
            <a:off x="1376526" y="1400511"/>
            <a:ext cx="7469646" cy="241980"/>
          </a:xfrm>
        </p:spPr>
        <p:txBody>
          <a:bodyPr tIns="36000" bIns="36000">
            <a:spAutoFit/>
          </a:bodyPr>
          <a:lstStyle>
            <a:lvl1pPr marL="0" indent="0">
              <a:buNone/>
              <a:defRPr sz="1100" i="1" baseline="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a:t>Please highlight the corresponding author in bold</a:t>
            </a:r>
          </a:p>
        </p:txBody>
      </p:sp>
      <p:sp>
        <p:nvSpPr>
          <p:cNvPr id="39" name="Textplatzhalter 36"/>
          <p:cNvSpPr>
            <a:spLocks noGrp="1"/>
          </p:cNvSpPr>
          <p:nvPr userDrawn="1">
            <p:ph type="body" sz="quarter" idx="19" hasCustomPrompt="1"/>
          </p:nvPr>
        </p:nvSpPr>
        <p:spPr>
          <a:xfrm>
            <a:off x="1376526" y="1648578"/>
            <a:ext cx="7469646" cy="241980"/>
          </a:xfrm>
        </p:spPr>
        <p:txBody>
          <a:bodyPr tIns="36000" bIns="36000">
            <a:spAutoFit/>
          </a:bodyPr>
          <a:lstStyle>
            <a:lvl1pPr marL="0" indent="0">
              <a:buNone/>
              <a:defRPr sz="1100" i="1" baseline="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a:t>https://doi.org/&lt;XXXXfollowingXXXX&gt;</a:t>
            </a:r>
          </a:p>
        </p:txBody>
      </p:sp>
      <p:sp>
        <p:nvSpPr>
          <p:cNvPr id="40" name="Textplatzhalter 36"/>
          <p:cNvSpPr>
            <a:spLocks noGrp="1"/>
          </p:cNvSpPr>
          <p:nvPr userDrawn="1">
            <p:ph type="body" sz="quarter" idx="20" hasCustomPrompt="1"/>
          </p:nvPr>
        </p:nvSpPr>
        <p:spPr>
          <a:xfrm>
            <a:off x="1376526" y="2203305"/>
            <a:ext cx="7469646" cy="261610"/>
          </a:xfrm>
        </p:spPr>
        <p:txBody>
          <a:bodyPr>
            <a:spAutoFit/>
          </a:bodyPr>
          <a:lstStyle>
            <a:lvl1pPr marL="0" indent="0">
              <a:buNone/>
              <a:defRPr sz="1100" i="1" baseline="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a:t>Please indicate all conflict of interestes of the authors for this research / presentation</a:t>
            </a:r>
          </a:p>
        </p:txBody>
      </p:sp>
      <p:sp>
        <p:nvSpPr>
          <p:cNvPr id="41" name="Textplatzhalter 36"/>
          <p:cNvSpPr>
            <a:spLocks noGrp="1"/>
          </p:cNvSpPr>
          <p:nvPr userDrawn="1">
            <p:ph type="body" sz="quarter" idx="21" hasCustomPrompt="1"/>
          </p:nvPr>
        </p:nvSpPr>
        <p:spPr>
          <a:xfrm>
            <a:off x="1376526" y="2462411"/>
            <a:ext cx="7469646" cy="261610"/>
          </a:xfrm>
        </p:spPr>
        <p:txBody>
          <a:bodyPr>
            <a:spAutoFit/>
          </a:bodyPr>
          <a:lstStyle>
            <a:lvl1pPr marL="0" indent="0">
              <a:buNone/>
              <a:defRPr sz="1100" i="1" baseline="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a:t>Or  The authors declare that there is no conflict of interest according to the ICMJE recommendations. 	</a:t>
            </a:r>
          </a:p>
        </p:txBody>
      </p:sp>
      <p:sp>
        <p:nvSpPr>
          <p:cNvPr id="42" name="Textplatzhalter 36"/>
          <p:cNvSpPr>
            <a:spLocks noGrp="1"/>
          </p:cNvSpPr>
          <p:nvPr userDrawn="1">
            <p:ph type="body" sz="quarter" idx="22" hasCustomPrompt="1"/>
          </p:nvPr>
        </p:nvSpPr>
        <p:spPr>
          <a:xfrm>
            <a:off x="2112627" y="3001364"/>
            <a:ext cx="6733545" cy="241980"/>
          </a:xfrm>
        </p:spPr>
        <p:txBody>
          <a:bodyPr wrap="square" tIns="36000" bIns="36000">
            <a:spAutoFit/>
          </a:bodyPr>
          <a:lstStyle>
            <a:lvl1pPr marL="0" indent="0">
              <a:buNone/>
              <a:defRPr sz="1100" i="1" baseline="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a:t>institutional review board, vote number or The authors declare, that there is no ethic vote required</a:t>
            </a:r>
          </a:p>
        </p:txBody>
      </p:sp>
      <p:sp>
        <p:nvSpPr>
          <p:cNvPr id="43" name="Textplatzhalter 36"/>
          <p:cNvSpPr>
            <a:spLocks noGrp="1"/>
          </p:cNvSpPr>
          <p:nvPr userDrawn="1">
            <p:ph type="body" sz="quarter" idx="23" hasCustomPrompt="1"/>
          </p:nvPr>
        </p:nvSpPr>
        <p:spPr>
          <a:xfrm>
            <a:off x="2350359" y="3226808"/>
            <a:ext cx="6495814" cy="241980"/>
          </a:xfrm>
        </p:spPr>
        <p:txBody>
          <a:bodyPr wrap="square" tIns="36000" bIns="36000">
            <a:spAutoFit/>
          </a:bodyPr>
          <a:lstStyle>
            <a:lvl1pPr marL="0" indent="0">
              <a:buNone/>
              <a:defRPr sz="1100" i="1" baseline="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de-DE"/>
              <a:t>registry,  registry-number</a:t>
            </a:r>
          </a:p>
        </p:txBody>
      </p:sp>
    </p:spTree>
    <p:extLst>
      <p:ext uri="{BB962C8B-B14F-4D97-AF65-F5344CB8AC3E}">
        <p14:creationId xmlns:p14="http://schemas.microsoft.com/office/powerpoint/2010/main" val="5260456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Empty Slide">
    <p:spTree>
      <p:nvGrpSpPr>
        <p:cNvPr id="1" name=""/>
        <p:cNvGrpSpPr/>
        <p:nvPr/>
      </p:nvGrpSpPr>
      <p:grpSpPr>
        <a:xfrm>
          <a:off x="0" y="0"/>
          <a:ext cx="0" cy="0"/>
          <a:chOff x="0" y="0"/>
          <a:chExt cx="0" cy="0"/>
        </a:xfrm>
      </p:grpSpPr>
      <p:pic>
        <p:nvPicPr>
          <p:cNvPr id="5" name="Bild 4" descr="Logo GMDS 2020_ohne Schrif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61356"/>
            <a:ext cx="9144000" cy="1482144"/>
          </a:xfrm>
          <a:prstGeom prst="rect">
            <a:avLst/>
          </a:prstGeom>
        </p:spPr>
      </p:pic>
      <p:sp>
        <p:nvSpPr>
          <p:cNvPr id="2" name="Datumsplatzhalter 1"/>
          <p:cNvSpPr>
            <a:spLocks noGrp="1"/>
          </p:cNvSpPr>
          <p:nvPr>
            <p:ph type="dt" sz="half" idx="10"/>
          </p:nvPr>
        </p:nvSpPr>
        <p:spPr/>
        <p:txBody>
          <a:bodyPr/>
          <a:lstStyle>
            <a:lvl1pPr>
              <a:defRPr/>
            </a:lvl1pPr>
          </a:lstStyle>
          <a:p>
            <a:r>
              <a:rPr lang="de-DE" dirty="0" smtClean="0"/>
              <a:t>Date</a:t>
            </a:r>
            <a:endParaRPr lang="de-DE" dirty="0"/>
          </a:p>
        </p:txBody>
      </p:sp>
      <p:sp>
        <p:nvSpPr>
          <p:cNvPr id="3" name="Fußzeilenplatzhalter 2"/>
          <p:cNvSpPr>
            <a:spLocks noGrp="1"/>
          </p:cNvSpPr>
          <p:nvPr>
            <p:ph type="ftr" sz="quarter" idx="11"/>
          </p:nvPr>
        </p:nvSpPr>
        <p:spPr/>
        <p:txBody>
          <a:bodyPr/>
          <a:lstStyle/>
          <a:p>
            <a:r>
              <a:rPr lang="de-DE" dirty="0" smtClean="0"/>
              <a:t>Sebastian Mate, Universitätsklinikum Erlangen</a:t>
            </a:r>
            <a:endParaRPr lang="de-DE" dirty="0"/>
          </a:p>
        </p:txBody>
      </p:sp>
      <p:sp>
        <p:nvSpPr>
          <p:cNvPr id="4" name="Foliennummernplatzhalter 3"/>
          <p:cNvSpPr>
            <a:spLocks noGrp="1"/>
          </p:cNvSpPr>
          <p:nvPr>
            <p:ph type="sldNum" sz="quarter" idx="12"/>
          </p:nvPr>
        </p:nvSpPr>
        <p:spPr/>
        <p:txBody>
          <a:bodyPr/>
          <a:lstStyle/>
          <a:p>
            <a:fld id="{82B5CBB3-B987-6F48-8E8C-C236338FD021}" type="slidenum">
              <a:t>‹Nr.›</a:t>
            </a:fld>
            <a:endParaRPr lang="de-DE"/>
          </a:p>
        </p:txBody>
      </p:sp>
    </p:spTree>
    <p:extLst>
      <p:ext uri="{BB962C8B-B14F-4D97-AF65-F5344CB8AC3E}">
        <p14:creationId xmlns:p14="http://schemas.microsoft.com/office/powerpoint/2010/main" val="3745814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l">
    <p:spTree>
      <p:nvGrpSpPr>
        <p:cNvPr id="1" name=""/>
        <p:cNvGrpSpPr/>
        <p:nvPr/>
      </p:nvGrpSpPr>
      <p:grpSpPr>
        <a:xfrm>
          <a:off x="0" y="0"/>
          <a:ext cx="0" cy="0"/>
          <a:chOff x="0" y="0"/>
          <a:chExt cx="0" cy="0"/>
        </a:xfrm>
      </p:grpSpPr>
      <p:pic>
        <p:nvPicPr>
          <p:cNvPr id="6" name="Bild 5" descr="Logo GMDS 2020_ohne Schrif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61356"/>
            <a:ext cx="9144000" cy="1482144"/>
          </a:xfrm>
          <a:prstGeom prst="rect">
            <a:avLst/>
          </a:prstGeom>
        </p:spPr>
      </p:pic>
      <p:sp>
        <p:nvSpPr>
          <p:cNvPr id="2" name="Titel 1"/>
          <p:cNvSpPr>
            <a:spLocks noGrp="1"/>
          </p:cNvSpPr>
          <p:nvPr>
            <p:ph type="title" hasCustomPrompt="1"/>
          </p:nvPr>
        </p:nvSpPr>
        <p:spPr/>
        <p:txBody>
          <a:bodyPr/>
          <a:lstStyle/>
          <a:p>
            <a:r>
              <a:rPr lang="de-DE" dirty="0" smtClean="0"/>
              <a:t>Edit Title </a:t>
            </a:r>
            <a:r>
              <a:rPr lang="de-DE" dirty="0" err="1" smtClean="0"/>
              <a:t>of</a:t>
            </a:r>
            <a:r>
              <a:rPr lang="de-DE" dirty="0" smtClean="0"/>
              <a:t> Slide</a:t>
            </a:r>
            <a:endParaRPr lang="de-DE" dirty="0"/>
          </a:p>
        </p:txBody>
      </p:sp>
      <p:sp>
        <p:nvSpPr>
          <p:cNvPr id="3" name="Datumsplatzhalter 2"/>
          <p:cNvSpPr>
            <a:spLocks noGrp="1"/>
          </p:cNvSpPr>
          <p:nvPr>
            <p:ph type="dt" sz="half" idx="10"/>
          </p:nvPr>
        </p:nvSpPr>
        <p:spPr/>
        <p:txBody>
          <a:bodyPr/>
          <a:lstStyle/>
          <a:p>
            <a:r>
              <a:rPr lang="de-DE"/>
              <a:t>Date</a:t>
            </a:r>
          </a:p>
        </p:txBody>
      </p:sp>
      <p:sp>
        <p:nvSpPr>
          <p:cNvPr id="4" name="Fußzeilenplatzhalter 3"/>
          <p:cNvSpPr>
            <a:spLocks noGrp="1"/>
          </p:cNvSpPr>
          <p:nvPr>
            <p:ph type="ftr" sz="quarter" idx="11"/>
          </p:nvPr>
        </p:nvSpPr>
        <p:spPr/>
        <p:txBody>
          <a:bodyPr/>
          <a:lstStyle/>
          <a:p>
            <a:r>
              <a:rPr lang="de-DE" dirty="0" smtClean="0"/>
              <a:t>Sebastian Mate, Universitätsklinikum Erlangen</a:t>
            </a:r>
            <a:endParaRPr lang="de-DE" dirty="0"/>
          </a:p>
        </p:txBody>
      </p:sp>
      <p:sp>
        <p:nvSpPr>
          <p:cNvPr id="5" name="Foliennummernplatzhalter 4"/>
          <p:cNvSpPr>
            <a:spLocks noGrp="1"/>
          </p:cNvSpPr>
          <p:nvPr>
            <p:ph type="sldNum" sz="quarter" idx="12"/>
          </p:nvPr>
        </p:nvSpPr>
        <p:spPr/>
        <p:txBody>
          <a:bodyPr/>
          <a:lstStyle/>
          <a:p>
            <a:fld id="{82B5CBB3-B987-6F48-8E8C-C236338FD021}" type="slidenum">
              <a:t>‹Nr.›</a:t>
            </a:fld>
            <a:endParaRPr lang="de-DE"/>
          </a:p>
        </p:txBody>
      </p:sp>
    </p:spTree>
    <p:extLst>
      <p:ext uri="{BB962C8B-B14F-4D97-AF65-F5344CB8AC3E}">
        <p14:creationId xmlns:p14="http://schemas.microsoft.com/office/powerpoint/2010/main" val="2212173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Bild 6" descr="Logo GMDS 2020_ohne Schrif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61356"/>
            <a:ext cx="9144000" cy="1482144"/>
          </a:xfrm>
          <a:prstGeom prst="rect">
            <a:avLst/>
          </a:prstGeom>
        </p:spPr>
      </p:pic>
      <p:sp>
        <p:nvSpPr>
          <p:cNvPr id="2" name="Titel 1"/>
          <p:cNvSpPr>
            <a:spLocks noGrp="1"/>
          </p:cNvSpPr>
          <p:nvPr>
            <p:ph type="title" hasCustomPrompt="1"/>
          </p:nvPr>
        </p:nvSpPr>
        <p:spPr/>
        <p:txBody>
          <a:bodyPr/>
          <a:lstStyle>
            <a:lvl1pPr>
              <a:defRPr baseline="0"/>
            </a:lvl1pPr>
          </a:lstStyle>
          <a:p>
            <a:r>
              <a:rPr lang="de-DE" dirty="0"/>
              <a:t>Edit Title </a:t>
            </a:r>
            <a:r>
              <a:rPr lang="de-DE" dirty="0" err="1"/>
              <a:t>of</a:t>
            </a:r>
            <a:r>
              <a:rPr lang="de-DE" dirty="0"/>
              <a:t> Slide</a:t>
            </a:r>
          </a:p>
        </p:txBody>
      </p:sp>
      <p:sp>
        <p:nvSpPr>
          <p:cNvPr id="3" name="Inhaltsplatzhalter 2"/>
          <p:cNvSpPr>
            <a:spLocks noGrp="1"/>
          </p:cNvSpPr>
          <p:nvPr>
            <p:ph idx="1" hasCustomPrompt="1"/>
          </p:nvPr>
        </p:nvSpPr>
        <p:spPr/>
        <p:txBody>
          <a:bodyPr/>
          <a:lstStyle/>
          <a:p>
            <a:pPr lvl="0"/>
            <a:r>
              <a:rPr lang="de-DE" dirty="0"/>
              <a:t>Edit First Level</a:t>
            </a:r>
          </a:p>
          <a:p>
            <a:pPr lvl="1"/>
            <a:r>
              <a:rPr lang="de-DE" dirty="0"/>
              <a:t>Edit Second Level</a:t>
            </a:r>
          </a:p>
          <a:p>
            <a:pPr lvl="2"/>
            <a:r>
              <a:rPr lang="de-DE" dirty="0"/>
              <a:t>Edit Third Level</a:t>
            </a:r>
          </a:p>
          <a:p>
            <a:pPr lvl="3"/>
            <a:r>
              <a:rPr lang="de-DE" dirty="0"/>
              <a:t>Edit </a:t>
            </a:r>
            <a:r>
              <a:rPr lang="de-DE" dirty="0" err="1"/>
              <a:t>Fourth</a:t>
            </a:r>
            <a:r>
              <a:rPr lang="de-DE" dirty="0"/>
              <a:t> Level</a:t>
            </a:r>
          </a:p>
          <a:p>
            <a:pPr lvl="4"/>
            <a:r>
              <a:rPr lang="de-DE" dirty="0"/>
              <a:t>Edit </a:t>
            </a:r>
            <a:r>
              <a:rPr lang="de-DE" dirty="0" err="1"/>
              <a:t>Fifth</a:t>
            </a:r>
            <a:r>
              <a:rPr lang="de-DE" dirty="0"/>
              <a:t> Level</a:t>
            </a:r>
          </a:p>
        </p:txBody>
      </p:sp>
      <p:sp>
        <p:nvSpPr>
          <p:cNvPr id="8" name="Datumsplatzhalter 7"/>
          <p:cNvSpPr>
            <a:spLocks noGrp="1"/>
          </p:cNvSpPr>
          <p:nvPr>
            <p:ph type="dt" sz="half" idx="10"/>
          </p:nvPr>
        </p:nvSpPr>
        <p:spPr/>
        <p:txBody>
          <a:bodyPr/>
          <a:lstStyle/>
          <a:p>
            <a:r>
              <a:rPr lang="de-DE" smtClean="0"/>
              <a:t>Date</a:t>
            </a:r>
            <a:endParaRPr lang="de-DE"/>
          </a:p>
        </p:txBody>
      </p:sp>
      <p:sp>
        <p:nvSpPr>
          <p:cNvPr id="9" name="Fußzeilenplatzhalter 8"/>
          <p:cNvSpPr>
            <a:spLocks noGrp="1"/>
          </p:cNvSpPr>
          <p:nvPr>
            <p:ph type="ftr" sz="quarter" idx="11"/>
          </p:nvPr>
        </p:nvSpPr>
        <p:spPr/>
        <p:txBody>
          <a:bodyPr/>
          <a:lstStyle/>
          <a:p>
            <a:r>
              <a:rPr lang="de-DE" dirty="0" smtClean="0"/>
              <a:t>Sebastian Mate, Universitätsklinikum Erlangen</a:t>
            </a:r>
            <a:endParaRPr lang="de-DE" dirty="0"/>
          </a:p>
        </p:txBody>
      </p:sp>
      <p:sp>
        <p:nvSpPr>
          <p:cNvPr id="10" name="Foliennummernplatzhalter 9"/>
          <p:cNvSpPr>
            <a:spLocks noGrp="1"/>
          </p:cNvSpPr>
          <p:nvPr>
            <p:ph type="sldNum" sz="quarter" idx="12"/>
          </p:nvPr>
        </p:nvSpPr>
        <p:spPr/>
        <p:txBody>
          <a:bodyPr/>
          <a:lstStyle/>
          <a:p>
            <a:fld id="{82B5CBB3-B987-6F48-8E8C-C236338FD021}" type="slidenum">
              <a:rPr lang="de-DE"/>
              <a:pPr/>
              <a:t>‹Nr.›</a:t>
            </a:fld>
            <a:endParaRPr lang="de-DE"/>
          </a:p>
        </p:txBody>
      </p:sp>
    </p:spTree>
    <p:extLst>
      <p:ext uri="{BB962C8B-B14F-4D97-AF65-F5344CB8AC3E}">
        <p14:creationId xmlns:p14="http://schemas.microsoft.com/office/powerpoint/2010/main" val="1834416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s">
    <p:spTree>
      <p:nvGrpSpPr>
        <p:cNvPr id="1" name=""/>
        <p:cNvGrpSpPr/>
        <p:nvPr/>
      </p:nvGrpSpPr>
      <p:grpSpPr>
        <a:xfrm>
          <a:off x="0" y="0"/>
          <a:ext cx="0" cy="0"/>
          <a:chOff x="0" y="0"/>
          <a:chExt cx="0" cy="0"/>
        </a:xfrm>
      </p:grpSpPr>
      <p:pic>
        <p:nvPicPr>
          <p:cNvPr id="8" name="Bild 7" descr="Logo GMDS 2020_ohne Schrift.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661356"/>
            <a:ext cx="9144000" cy="1482144"/>
          </a:xfrm>
          <a:prstGeom prst="rect">
            <a:avLst/>
          </a:prstGeom>
        </p:spPr>
      </p:pic>
      <p:sp>
        <p:nvSpPr>
          <p:cNvPr id="2" name="Titel 1"/>
          <p:cNvSpPr>
            <a:spLocks noGrp="1"/>
          </p:cNvSpPr>
          <p:nvPr>
            <p:ph type="title" hasCustomPrompt="1"/>
          </p:nvPr>
        </p:nvSpPr>
        <p:spPr/>
        <p:txBody>
          <a:bodyPr/>
          <a:lstStyle/>
          <a:p>
            <a:r>
              <a:rPr lang="de-DE" dirty="0" smtClean="0"/>
              <a:t>Edit Title </a:t>
            </a:r>
            <a:r>
              <a:rPr lang="de-DE" dirty="0" err="1" smtClean="0"/>
              <a:t>of</a:t>
            </a:r>
            <a:r>
              <a:rPr lang="de-DE" dirty="0" smtClean="0"/>
              <a:t> Slide</a:t>
            </a:r>
            <a:endParaRPr lang="de-DE" dirty="0"/>
          </a:p>
        </p:txBody>
      </p:sp>
      <p:sp>
        <p:nvSpPr>
          <p:cNvPr id="3" name="Inhaltsplatzhalter 2"/>
          <p:cNvSpPr>
            <a:spLocks noGrp="1"/>
          </p:cNvSpPr>
          <p:nvPr>
            <p:ph sz="half" idx="1" hasCustomPrompt="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Edit First Level</a:t>
            </a:r>
          </a:p>
          <a:p>
            <a:pPr lvl="1"/>
            <a:r>
              <a:rPr lang="de-DE" dirty="0" smtClean="0"/>
              <a:t>Edit Second Level</a:t>
            </a:r>
          </a:p>
          <a:p>
            <a:pPr lvl="2"/>
            <a:r>
              <a:rPr lang="de-DE" dirty="0" smtClean="0"/>
              <a:t>Edit Third Level</a:t>
            </a:r>
          </a:p>
          <a:p>
            <a:pPr lvl="3"/>
            <a:r>
              <a:rPr lang="de-DE" dirty="0" smtClean="0"/>
              <a:t>Edit </a:t>
            </a:r>
            <a:r>
              <a:rPr lang="de-DE" dirty="0" err="1" smtClean="0"/>
              <a:t>Fourth</a:t>
            </a:r>
            <a:r>
              <a:rPr lang="de-DE" dirty="0" smtClean="0"/>
              <a:t> Level</a:t>
            </a:r>
          </a:p>
          <a:p>
            <a:pPr lvl="4"/>
            <a:r>
              <a:rPr lang="de-DE" dirty="0" smtClean="0"/>
              <a:t>Edit </a:t>
            </a:r>
            <a:r>
              <a:rPr lang="de-DE" dirty="0" err="1" smtClean="0"/>
              <a:t>Fifth</a:t>
            </a:r>
            <a:r>
              <a:rPr lang="de-DE" dirty="0" smtClean="0"/>
              <a:t> Level</a:t>
            </a:r>
            <a:endParaRPr lang="de-DE" dirty="0"/>
          </a:p>
        </p:txBody>
      </p:sp>
      <p:sp>
        <p:nvSpPr>
          <p:cNvPr id="4" name="Inhaltsplatzhalter 3"/>
          <p:cNvSpPr>
            <a:spLocks noGrp="1"/>
          </p:cNvSpPr>
          <p:nvPr>
            <p:ph sz="half" idx="2" hasCustomPrompt="1"/>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dirty="0" smtClean="0"/>
              <a:t>Edit First Level</a:t>
            </a:r>
          </a:p>
          <a:p>
            <a:pPr lvl="1"/>
            <a:r>
              <a:rPr lang="de-DE" dirty="0" smtClean="0"/>
              <a:t>Edit Second Level</a:t>
            </a:r>
          </a:p>
          <a:p>
            <a:pPr lvl="2"/>
            <a:r>
              <a:rPr lang="de-DE" dirty="0" smtClean="0"/>
              <a:t>Edit Third Level</a:t>
            </a:r>
          </a:p>
          <a:p>
            <a:pPr lvl="3"/>
            <a:r>
              <a:rPr lang="de-DE" dirty="0" smtClean="0"/>
              <a:t>Edit </a:t>
            </a:r>
            <a:r>
              <a:rPr lang="de-DE" dirty="0" err="1" smtClean="0"/>
              <a:t>Fourth</a:t>
            </a:r>
            <a:r>
              <a:rPr lang="de-DE" dirty="0" smtClean="0"/>
              <a:t> Level</a:t>
            </a:r>
          </a:p>
          <a:p>
            <a:pPr lvl="4"/>
            <a:r>
              <a:rPr lang="de-DE" dirty="0" smtClean="0"/>
              <a:t>Edit </a:t>
            </a:r>
            <a:r>
              <a:rPr lang="de-DE" dirty="0" err="1" smtClean="0"/>
              <a:t>Fifth</a:t>
            </a:r>
            <a:r>
              <a:rPr lang="de-DE" dirty="0" smtClean="0"/>
              <a:t> Level</a:t>
            </a:r>
            <a:endParaRPr lang="de-DE" dirty="0"/>
          </a:p>
        </p:txBody>
      </p:sp>
      <p:sp>
        <p:nvSpPr>
          <p:cNvPr id="5" name="Datumsplatzhalter 4"/>
          <p:cNvSpPr>
            <a:spLocks noGrp="1"/>
          </p:cNvSpPr>
          <p:nvPr>
            <p:ph type="dt" sz="half" idx="10"/>
          </p:nvPr>
        </p:nvSpPr>
        <p:spPr/>
        <p:txBody>
          <a:bodyPr/>
          <a:lstStyle/>
          <a:p>
            <a:r>
              <a:rPr lang="de-DE"/>
              <a:t>Date</a:t>
            </a:r>
          </a:p>
        </p:txBody>
      </p:sp>
      <p:sp>
        <p:nvSpPr>
          <p:cNvPr id="6" name="Fußzeilenplatzhalter 5"/>
          <p:cNvSpPr>
            <a:spLocks noGrp="1"/>
          </p:cNvSpPr>
          <p:nvPr>
            <p:ph type="ftr" sz="quarter" idx="11"/>
          </p:nvPr>
        </p:nvSpPr>
        <p:spPr/>
        <p:txBody>
          <a:bodyPr/>
          <a:lstStyle/>
          <a:p>
            <a:r>
              <a:rPr lang="de-DE" dirty="0" smtClean="0"/>
              <a:t>Sebastian Mate, Universitätsklinikum Erlangen</a:t>
            </a:r>
            <a:endParaRPr lang="de-DE" dirty="0"/>
          </a:p>
        </p:txBody>
      </p:sp>
      <p:sp>
        <p:nvSpPr>
          <p:cNvPr id="7" name="Foliennummernplatzhalter 6"/>
          <p:cNvSpPr>
            <a:spLocks noGrp="1"/>
          </p:cNvSpPr>
          <p:nvPr>
            <p:ph type="sldNum" sz="quarter" idx="12"/>
          </p:nvPr>
        </p:nvSpPr>
        <p:spPr/>
        <p:txBody>
          <a:bodyPr/>
          <a:lstStyle/>
          <a:p>
            <a:fld id="{82B5CBB3-B987-6F48-8E8C-C236338FD021}" type="slidenum">
              <a:t>‹Nr.›</a:t>
            </a:fld>
            <a:endParaRPr lang="de-DE"/>
          </a:p>
        </p:txBody>
      </p:sp>
    </p:spTree>
    <p:extLst>
      <p:ext uri="{BB962C8B-B14F-4D97-AF65-F5344CB8AC3E}">
        <p14:creationId xmlns:p14="http://schemas.microsoft.com/office/powerpoint/2010/main" val="29643197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de-DE" dirty="0"/>
              <a:t>Edit Master Title Format</a:t>
            </a:r>
          </a:p>
        </p:txBody>
      </p:sp>
      <p:sp>
        <p:nvSpPr>
          <p:cNvPr id="3" name="Textplatzhalt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de-DE"/>
              <a:t>Edit Master Title Format</a:t>
            </a:r>
          </a:p>
          <a:p>
            <a:pPr lvl="1"/>
            <a:r>
              <a:rPr lang="de-DE"/>
              <a:t>Second Level</a:t>
            </a:r>
          </a:p>
          <a:p>
            <a:pPr lvl="2"/>
            <a:r>
              <a:rPr lang="de-DE"/>
              <a:t>Third Level</a:t>
            </a:r>
          </a:p>
          <a:p>
            <a:pPr lvl="3"/>
            <a:r>
              <a:rPr lang="de-DE"/>
              <a:t>Fourth Level</a:t>
            </a:r>
          </a:p>
          <a:p>
            <a:pPr lvl="4"/>
            <a:r>
              <a:rPr lang="de-DE"/>
              <a:t>Fifth Level</a:t>
            </a:r>
          </a:p>
        </p:txBody>
      </p:sp>
      <p:sp>
        <p:nvSpPr>
          <p:cNvPr id="4" name="Datumsplatzhalter 3"/>
          <p:cNvSpPr>
            <a:spLocks noGrp="1"/>
          </p:cNvSpPr>
          <p:nvPr>
            <p:ph type="dt" sz="half" idx="2"/>
          </p:nvPr>
        </p:nvSpPr>
        <p:spPr>
          <a:xfrm>
            <a:off x="457200" y="4965470"/>
            <a:ext cx="2133600" cy="273844"/>
          </a:xfrm>
          <a:prstGeom prst="rect">
            <a:avLst/>
          </a:prstGeom>
        </p:spPr>
        <p:txBody>
          <a:bodyPr vert="horz" lIns="91440" tIns="0" rIns="91440" bIns="45720" rtlCol="0" anchor="ctr"/>
          <a:lstStyle>
            <a:lvl1pPr algn="l">
              <a:defRPr sz="1000">
                <a:solidFill>
                  <a:schemeClr val="bg1"/>
                </a:solidFill>
              </a:defRPr>
            </a:lvl1pPr>
          </a:lstStyle>
          <a:p>
            <a:r>
              <a:rPr lang="de-DE" dirty="0" smtClean="0"/>
              <a:t>Date</a:t>
            </a:r>
            <a:endParaRPr lang="de-DE" dirty="0"/>
          </a:p>
        </p:txBody>
      </p:sp>
      <p:sp>
        <p:nvSpPr>
          <p:cNvPr id="5" name="Fußzeilenplatzhalter 4"/>
          <p:cNvSpPr>
            <a:spLocks noGrp="1"/>
          </p:cNvSpPr>
          <p:nvPr>
            <p:ph type="ftr" sz="quarter" idx="3"/>
          </p:nvPr>
        </p:nvSpPr>
        <p:spPr>
          <a:xfrm>
            <a:off x="3124200" y="4965470"/>
            <a:ext cx="2895600" cy="273844"/>
          </a:xfrm>
          <a:prstGeom prst="rect">
            <a:avLst/>
          </a:prstGeom>
        </p:spPr>
        <p:txBody>
          <a:bodyPr vert="horz" lIns="91440" tIns="0" rIns="91440" bIns="45720" rtlCol="0" anchor="ctr"/>
          <a:lstStyle>
            <a:lvl1pPr algn="l">
              <a:defRPr sz="1000">
                <a:solidFill>
                  <a:schemeClr val="bg1"/>
                </a:solidFill>
              </a:defRPr>
            </a:lvl1pPr>
          </a:lstStyle>
          <a:p>
            <a:pPr algn="ctr"/>
            <a:r>
              <a:rPr lang="de-DE" dirty="0" smtClean="0"/>
              <a:t>Sabine Mustermann, University Musterstadt</a:t>
            </a:r>
            <a:endParaRPr lang="de-DE" dirty="0"/>
          </a:p>
        </p:txBody>
      </p:sp>
      <p:sp>
        <p:nvSpPr>
          <p:cNvPr id="6" name="Foliennummernplatzhalter 5"/>
          <p:cNvSpPr>
            <a:spLocks noGrp="1"/>
          </p:cNvSpPr>
          <p:nvPr>
            <p:ph type="sldNum" sz="quarter" idx="4"/>
          </p:nvPr>
        </p:nvSpPr>
        <p:spPr>
          <a:xfrm>
            <a:off x="6553200" y="4965470"/>
            <a:ext cx="2133600" cy="273844"/>
          </a:xfrm>
          <a:prstGeom prst="rect">
            <a:avLst/>
          </a:prstGeom>
        </p:spPr>
        <p:txBody>
          <a:bodyPr vert="horz" lIns="91440" tIns="0" rIns="91440" bIns="45720" rtlCol="0" anchor="ctr"/>
          <a:lstStyle>
            <a:lvl1pPr algn="r">
              <a:defRPr sz="1000">
                <a:solidFill>
                  <a:schemeClr val="bg1"/>
                </a:solidFill>
              </a:defRPr>
            </a:lvl1pPr>
          </a:lstStyle>
          <a:p>
            <a:fld id="{82B5CBB3-B987-6F48-8E8C-C236338FD021}" type="slidenum">
              <a:rPr lang="de-DE"/>
              <a:pPr/>
              <a:t>‹Nr.›</a:t>
            </a:fld>
            <a:endParaRPr lang="de-DE" dirty="0"/>
          </a:p>
        </p:txBody>
      </p:sp>
    </p:spTree>
    <p:extLst>
      <p:ext uri="{BB962C8B-B14F-4D97-AF65-F5344CB8AC3E}">
        <p14:creationId xmlns:p14="http://schemas.microsoft.com/office/powerpoint/2010/main" val="2225686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3" r:id="rId4"/>
    <p:sldLayoutId id="2147483651" r:id="rId5"/>
    <p:sldLayoutId id="2147483652" r:id="rId6"/>
  </p:sldLayoutIdLst>
  <p:timing>
    <p:tnLst>
      <p:par>
        <p:cTn id="1" dur="indefinite" restart="never" nodeType="tmRoot"/>
      </p:par>
    </p:tnLst>
  </p:timing>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9.mp3"/><Relationship Id="rId7" Type="http://schemas.openxmlformats.org/officeDocument/2006/relationships/image" Target="../media/image8.jpg"/><Relationship Id="rId2" Type="http://schemas.microsoft.com/office/2007/relationships/media" Target="../media/media9.mp3"/><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notesSlide" Target="../notesSlides/notesSlide10.xml"/><Relationship Id="rId10"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5.xml"/><Relationship Id="rId7" Type="http://schemas.openxmlformats.org/officeDocument/2006/relationships/image" Target="../media/image15.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1.mp3"/><Relationship Id="rId7" Type="http://schemas.openxmlformats.org/officeDocument/2006/relationships/image" Target="../media/image7.png"/><Relationship Id="rId2" Type="http://schemas.microsoft.com/office/2007/relationships/media" Target="../media/media11.mp3"/><Relationship Id="rId1" Type="http://schemas.openxmlformats.org/officeDocument/2006/relationships/tags" Target="../tags/tag5.xml"/><Relationship Id="rId6" Type="http://schemas.openxmlformats.org/officeDocument/2006/relationships/image" Target="../media/image8.jpg"/><Relationship Id="rId5" Type="http://schemas.openxmlformats.org/officeDocument/2006/relationships/notesSlide" Target="../notesSlides/notesSlide12.xml"/><Relationship Id="rId10"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5.mp3"/><Relationship Id="rId7" Type="http://schemas.openxmlformats.org/officeDocument/2006/relationships/image" Target="../media/image7.png"/><Relationship Id="rId2" Type="http://schemas.microsoft.com/office/2007/relationships/media" Target="../media/media15.mp3"/><Relationship Id="rId1" Type="http://schemas.openxmlformats.org/officeDocument/2006/relationships/tags" Target="../tags/tag6.xml"/><Relationship Id="rId6" Type="http://schemas.openxmlformats.org/officeDocument/2006/relationships/image" Target="../media/image8.jpg"/><Relationship Id="rId5" Type="http://schemas.openxmlformats.org/officeDocument/2006/relationships/notesSlide" Target="../notesSlides/notesSlide16.xml"/><Relationship Id="rId4"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9.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7.png"/><Relationship Id="rId5" Type="http://schemas.openxmlformats.org/officeDocument/2006/relationships/image" Target="../media/image8.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6.mp3"/><Relationship Id="rId7" Type="http://schemas.openxmlformats.org/officeDocument/2006/relationships/image" Target="../media/image7.png"/><Relationship Id="rId2" Type="http://schemas.microsoft.com/office/2007/relationships/media" Target="../media/media6.mp3"/><Relationship Id="rId1" Type="http://schemas.openxmlformats.org/officeDocument/2006/relationships/tags" Target="../tags/tag1.xml"/><Relationship Id="rId6" Type="http://schemas.openxmlformats.org/officeDocument/2006/relationships/image" Target="../media/image8.jpg"/><Relationship Id="rId5" Type="http://schemas.openxmlformats.org/officeDocument/2006/relationships/notesSlide" Target="../notesSlides/notesSlide7.xml"/><Relationship Id="rId4" Type="http://schemas.openxmlformats.org/officeDocument/2006/relationships/slideLayout" Target="../slideLayouts/slideLayout5.xml"/><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7.mp3"/><Relationship Id="rId7" Type="http://schemas.openxmlformats.org/officeDocument/2006/relationships/image" Target="../media/image7.png"/><Relationship Id="rId2" Type="http://schemas.microsoft.com/office/2007/relationships/media" Target="../media/media7.mp3"/><Relationship Id="rId1" Type="http://schemas.openxmlformats.org/officeDocument/2006/relationships/tags" Target="../tags/tag2.xml"/><Relationship Id="rId6" Type="http://schemas.openxmlformats.org/officeDocument/2006/relationships/image" Target="../media/image8.jpg"/><Relationship Id="rId5" Type="http://schemas.openxmlformats.org/officeDocument/2006/relationships/notesSlide" Target="../notesSlides/notesSlide8.xml"/><Relationship Id="rId4" Type="http://schemas.openxmlformats.org/officeDocument/2006/relationships/slideLayout" Target="../slideLayouts/slideLayout5.xm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8.mp3"/><Relationship Id="rId7" Type="http://schemas.openxmlformats.org/officeDocument/2006/relationships/image" Target="../media/image7.png"/><Relationship Id="rId2" Type="http://schemas.microsoft.com/office/2007/relationships/media" Target="../media/media8.mp3"/><Relationship Id="rId1" Type="http://schemas.openxmlformats.org/officeDocument/2006/relationships/tags" Target="../tags/tag3.xml"/><Relationship Id="rId6" Type="http://schemas.openxmlformats.org/officeDocument/2006/relationships/image" Target="../media/image8.jpg"/><Relationship Id="rId5" Type="http://schemas.openxmlformats.org/officeDocument/2006/relationships/notesSlide" Target="../notesSlides/notesSlide9.xml"/><Relationship Id="rId4" Type="http://schemas.openxmlformats.org/officeDocument/2006/relationships/slideLayout" Target="../slideLayouts/slideLayout5.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el 10"/>
          <p:cNvSpPr>
            <a:spLocks noGrp="1"/>
          </p:cNvSpPr>
          <p:nvPr>
            <p:ph type="ctrTitle"/>
          </p:nvPr>
        </p:nvSpPr>
        <p:spPr/>
        <p:txBody>
          <a:bodyPr>
            <a:normAutofit/>
          </a:bodyPr>
          <a:lstStyle/>
          <a:p>
            <a:r>
              <a:rPr lang="en-US" sz="3200" dirty="0"/>
              <a:t>A Multi-User Terminology Mapping Toolbox</a:t>
            </a:r>
            <a:endParaRPr lang="de-DE" sz="3200" dirty="0"/>
          </a:p>
        </p:txBody>
      </p:sp>
      <p:sp>
        <p:nvSpPr>
          <p:cNvPr id="12" name="Untertitel 11"/>
          <p:cNvSpPr>
            <a:spLocks noGrp="1"/>
          </p:cNvSpPr>
          <p:nvPr>
            <p:ph type="subTitle" idx="1"/>
          </p:nvPr>
        </p:nvSpPr>
        <p:spPr/>
        <p:txBody>
          <a:bodyPr>
            <a:normAutofit fontScale="62500" lnSpcReduction="20000"/>
          </a:bodyPr>
          <a:lstStyle/>
          <a:p>
            <a:r>
              <a:rPr lang="en-US" dirty="0"/>
              <a:t>Sebastian MATE </a:t>
            </a:r>
            <a:r>
              <a:rPr lang="en-US" baseline="30000" dirty="0"/>
              <a:t>a,</a:t>
            </a:r>
            <a:r>
              <a:rPr lang="en-US" dirty="0"/>
              <a:t>, Susanne A. SEUCHTER </a:t>
            </a:r>
            <a:r>
              <a:rPr lang="en-US" baseline="30000" dirty="0"/>
              <a:t>a</a:t>
            </a:r>
            <a:r>
              <a:rPr lang="en-US" dirty="0"/>
              <a:t>, </a:t>
            </a:r>
            <a:r>
              <a:rPr lang="en-US" dirty="0" smtClean="0"/>
              <a:t>Katharina </a:t>
            </a:r>
            <a:r>
              <a:rPr lang="en-US" dirty="0"/>
              <a:t>EHRENBERG </a:t>
            </a:r>
            <a:r>
              <a:rPr lang="en-US" baseline="30000" dirty="0"/>
              <a:t>a</a:t>
            </a:r>
            <a:r>
              <a:rPr lang="en-US" dirty="0" smtClean="0"/>
              <a:t>,</a:t>
            </a:r>
            <a:br>
              <a:rPr lang="en-US" dirty="0" smtClean="0"/>
            </a:br>
            <a:r>
              <a:rPr lang="en-US" dirty="0" smtClean="0"/>
              <a:t>Noemi </a:t>
            </a:r>
            <a:r>
              <a:rPr lang="en-US" dirty="0"/>
              <a:t>DEPPENWIESE </a:t>
            </a:r>
            <a:r>
              <a:rPr lang="en-US" baseline="30000" dirty="0"/>
              <a:t>b</a:t>
            </a:r>
            <a:r>
              <a:rPr lang="en-US" dirty="0"/>
              <a:t>, Jakob ZIERK </a:t>
            </a:r>
            <a:r>
              <a:rPr lang="en-US" baseline="30000" dirty="0" err="1"/>
              <a:t>a,c</a:t>
            </a:r>
            <a:r>
              <a:rPr lang="en-US" dirty="0"/>
              <a:t>, </a:t>
            </a:r>
            <a:r>
              <a:rPr lang="en-US" dirty="0" smtClean="0"/>
              <a:t/>
            </a:r>
            <a:br>
              <a:rPr lang="en-US" dirty="0" smtClean="0"/>
            </a:br>
            <a:r>
              <a:rPr lang="en-US" dirty="0" smtClean="0"/>
              <a:t>Hans-Ulrich </a:t>
            </a:r>
            <a:r>
              <a:rPr lang="en-US" dirty="0"/>
              <a:t>PROKOSCH </a:t>
            </a:r>
            <a:r>
              <a:rPr lang="en-US" baseline="30000" dirty="0" err="1"/>
              <a:t>a,b</a:t>
            </a:r>
            <a:r>
              <a:rPr lang="en-US" dirty="0"/>
              <a:t>, Detlef KRASKA </a:t>
            </a:r>
            <a:r>
              <a:rPr lang="en-US" baseline="30000" dirty="0"/>
              <a:t>a</a:t>
            </a:r>
            <a:r>
              <a:rPr lang="en-US" dirty="0"/>
              <a:t>, and Lorenz A. KAPSNER </a:t>
            </a:r>
            <a:r>
              <a:rPr lang="en-US" baseline="30000" dirty="0" smtClean="0"/>
              <a:t>a</a:t>
            </a:r>
          </a:p>
          <a:p>
            <a:endParaRPr lang="de-DE" baseline="30000" dirty="0"/>
          </a:p>
          <a:p>
            <a:r>
              <a:rPr lang="en-US" sz="1600" baseline="30000" dirty="0"/>
              <a:t>a</a:t>
            </a:r>
            <a:r>
              <a:rPr lang="en-US" sz="1600" dirty="0"/>
              <a:t> </a:t>
            </a:r>
            <a:r>
              <a:rPr lang="en-US" sz="1600" i="1" dirty="0"/>
              <a:t>Medical Center for Information and Communication </a:t>
            </a:r>
            <a:r>
              <a:rPr lang="en-US" sz="1600" i="1" dirty="0" smtClean="0"/>
              <a:t>Technology, </a:t>
            </a:r>
            <a:r>
              <a:rPr lang="en-US" sz="1600" i="1" dirty="0" err="1" smtClean="0"/>
              <a:t>Universitätsklinikum</a:t>
            </a:r>
            <a:r>
              <a:rPr lang="en-US" sz="1600" i="1" dirty="0" smtClean="0"/>
              <a:t> </a:t>
            </a:r>
            <a:r>
              <a:rPr lang="en-US" sz="1600" i="1" dirty="0"/>
              <a:t>Erlangen, Erlangen, Germany.</a:t>
            </a:r>
            <a:r>
              <a:rPr lang="en-US" sz="1600" dirty="0"/>
              <a:t/>
            </a:r>
            <a:br>
              <a:rPr lang="en-US" sz="1600" dirty="0"/>
            </a:br>
            <a:r>
              <a:rPr lang="en-US" sz="1600" baseline="30000" dirty="0"/>
              <a:t>b</a:t>
            </a:r>
            <a:r>
              <a:rPr lang="en-US" sz="1600" dirty="0"/>
              <a:t> </a:t>
            </a:r>
            <a:r>
              <a:rPr lang="en-US" sz="1600" i="1" dirty="0"/>
              <a:t>Chair of Medical Informatics, Friedrich-Alexander-</a:t>
            </a:r>
            <a:r>
              <a:rPr lang="en-US" sz="1600" i="1" dirty="0" err="1"/>
              <a:t>Universität</a:t>
            </a:r>
            <a:r>
              <a:rPr lang="en-US" sz="1600" i="1" dirty="0"/>
              <a:t> </a:t>
            </a:r>
            <a:r>
              <a:rPr lang="en-US" sz="1600" i="1" dirty="0" smtClean="0"/>
              <a:t> Erlangen-</a:t>
            </a:r>
            <a:r>
              <a:rPr lang="en-US" sz="1600" i="1" dirty="0" err="1" smtClean="0"/>
              <a:t>Nürnberg</a:t>
            </a:r>
            <a:r>
              <a:rPr lang="en-US" sz="1600" i="1" dirty="0" smtClean="0"/>
              <a:t> </a:t>
            </a:r>
            <a:r>
              <a:rPr lang="en-US" sz="1600" i="1" dirty="0"/>
              <a:t>(FAU), Erlangen, Germany.</a:t>
            </a:r>
            <a:br>
              <a:rPr lang="en-US" sz="1600" i="1" dirty="0"/>
            </a:br>
            <a:r>
              <a:rPr lang="en-US" sz="1600" baseline="30000" dirty="0"/>
              <a:t>c</a:t>
            </a:r>
            <a:r>
              <a:rPr lang="en-US" sz="1600" dirty="0"/>
              <a:t> </a:t>
            </a:r>
            <a:r>
              <a:rPr lang="en-US" sz="1600" i="1" dirty="0"/>
              <a:t>Department of Pediatrics and Adolescent Medicine, </a:t>
            </a:r>
            <a:r>
              <a:rPr lang="en-US" sz="1600" i="1" dirty="0" err="1" smtClean="0"/>
              <a:t>Universitätsklinikum</a:t>
            </a:r>
            <a:r>
              <a:rPr lang="en-US" sz="1600" i="1" dirty="0" smtClean="0"/>
              <a:t> </a:t>
            </a:r>
            <a:r>
              <a:rPr lang="en-US" sz="1600" i="1" dirty="0"/>
              <a:t>Erlangen, Erlangen, Germany</a:t>
            </a:r>
            <a:r>
              <a:rPr lang="en-US" sz="1600" i="1" dirty="0" smtClean="0"/>
              <a:t>.</a:t>
            </a:r>
            <a:endParaRPr lang="en-US" sz="1600" dirty="0"/>
          </a:p>
        </p:txBody>
      </p:sp>
      <p:pic>
        <p:nvPicPr>
          <p:cNvPr id="2" name="Grafik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264" y="263629"/>
            <a:ext cx="1712446" cy="451415"/>
          </a:xfrm>
          <a:prstGeom prst="rect">
            <a:avLst/>
          </a:prstGeom>
        </p:spPr>
      </p:pic>
      <p:pic>
        <p:nvPicPr>
          <p:cNvPr id="3" name="Grafik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0635" y="263419"/>
            <a:ext cx="1594485" cy="436750"/>
          </a:xfrm>
          <a:prstGeom prst="rect">
            <a:avLst/>
          </a:prstGeom>
        </p:spPr>
      </p:pic>
      <p:pic>
        <p:nvPicPr>
          <p:cNvPr id="10" name="Folie 0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02722" y="810260"/>
            <a:ext cx="609600" cy="609600"/>
          </a:xfrm>
          <a:prstGeom prst="rect">
            <a:avLst/>
          </a:prstGeom>
        </p:spPr>
      </p:pic>
    </p:spTree>
    <p:extLst>
      <p:ext uri="{BB962C8B-B14F-4D97-AF65-F5344CB8AC3E}">
        <p14:creationId xmlns:p14="http://schemas.microsoft.com/office/powerpoint/2010/main" val="3514681913"/>
      </p:ext>
    </p:extLst>
  </p:cSld>
  <p:clrMapOvr>
    <a:masterClrMapping/>
  </p:clrMapOvr>
  <mc:AlternateContent xmlns:mc="http://schemas.openxmlformats.org/markup-compatibility/2006">
    <mc:Choice xmlns:p14="http://schemas.microsoft.com/office/powerpoint/2010/main" Requires="p14">
      <p:transition spd="slow" p14:dur="2000" advTm="20000"/>
    </mc:Choice>
    <mc:Fallback>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88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hteck 73"/>
          <p:cNvSpPr/>
          <p:nvPr/>
        </p:nvSpPr>
        <p:spPr>
          <a:xfrm>
            <a:off x="165100" y="736600"/>
            <a:ext cx="8737600" cy="375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Grafik 45"/>
          <p:cNvPicPr>
            <a:picLocks noChangeAspect="1"/>
          </p:cNvPicPr>
          <p:nvPr/>
        </p:nvPicPr>
        <p:blipFill>
          <a:blip r:embed="rId6"/>
          <a:stretch>
            <a:fillRect/>
          </a:stretch>
        </p:blipFill>
        <p:spPr>
          <a:xfrm>
            <a:off x="170488" y="987228"/>
            <a:ext cx="8728974" cy="3663455"/>
          </a:xfrm>
          <a:prstGeom prst="rect">
            <a:avLst/>
          </a:prstGeom>
        </p:spPr>
      </p:pic>
      <p:sp>
        <p:nvSpPr>
          <p:cNvPr id="5" name="Titel 4"/>
          <p:cNvSpPr>
            <a:spLocks noGrp="1"/>
          </p:cNvSpPr>
          <p:nvPr>
            <p:ph type="title"/>
          </p:nvPr>
        </p:nvSpPr>
        <p:spPr/>
        <p:txBody>
          <a:bodyPr/>
          <a:lstStyle/>
          <a:p>
            <a:r>
              <a:rPr lang="en-US" dirty="0" smtClean="0"/>
              <a:t>Results: Versioned Mappings</a:t>
            </a:r>
            <a:endParaRPr lang="en-US" dirty="0"/>
          </a:p>
        </p:txBody>
      </p:sp>
      <p:sp>
        <p:nvSpPr>
          <p:cNvPr id="2" name="Datumsplatzhalter 1"/>
          <p:cNvSpPr>
            <a:spLocks noGrp="1"/>
          </p:cNvSpPr>
          <p:nvPr>
            <p:ph type="dt" sz="half" idx="10"/>
          </p:nvPr>
        </p:nvSpPr>
        <p:spPr/>
        <p:txBody>
          <a:bodyPr/>
          <a:lstStyle/>
          <a:p>
            <a:r>
              <a:rPr lang="de-DE" dirty="0"/>
              <a:t>September </a:t>
            </a:r>
            <a:r>
              <a:rPr lang="de-DE" dirty="0" smtClean="0"/>
              <a:t>2020</a:t>
            </a:r>
            <a:endParaRPr lang="de-DE" dirty="0"/>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10</a:t>
            </a:fld>
            <a:endParaRPr lang="tr-TR"/>
          </a:p>
        </p:txBody>
      </p:sp>
      <p:pic>
        <p:nvPicPr>
          <p:cNvPr id="7" name="Grafik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grpSp>
        <p:nvGrpSpPr>
          <p:cNvPr id="42" name="Gruppieren 41"/>
          <p:cNvGrpSpPr/>
          <p:nvPr/>
        </p:nvGrpSpPr>
        <p:grpSpPr>
          <a:xfrm>
            <a:off x="7619" y="2770405"/>
            <a:ext cx="9144001" cy="1880278"/>
            <a:chOff x="-107" y="2768954"/>
            <a:chExt cx="9144001" cy="1880278"/>
          </a:xfrm>
        </p:grpSpPr>
        <p:pic>
          <p:nvPicPr>
            <p:cNvPr id="9" name="Grafik 8"/>
            <p:cNvPicPr>
              <a:picLocks noChangeAspect="1"/>
            </p:cNvPicPr>
            <p:nvPr/>
          </p:nvPicPr>
          <p:blipFill>
            <a:blip r:embed="rId9"/>
            <a:stretch>
              <a:fillRect/>
            </a:stretch>
          </p:blipFill>
          <p:spPr>
            <a:xfrm>
              <a:off x="165100" y="2804964"/>
              <a:ext cx="8737600" cy="1844268"/>
            </a:xfrm>
            <a:prstGeom prst="rect">
              <a:avLst/>
            </a:prstGeom>
          </p:spPr>
        </p:pic>
        <p:grpSp>
          <p:nvGrpSpPr>
            <p:cNvPr id="41" name="Gruppieren 40"/>
            <p:cNvGrpSpPr/>
            <p:nvPr/>
          </p:nvGrpSpPr>
          <p:grpSpPr>
            <a:xfrm>
              <a:off x="-107" y="2768954"/>
              <a:ext cx="9144001" cy="228672"/>
              <a:chOff x="-1" y="2488726"/>
              <a:chExt cx="9144001" cy="690702"/>
            </a:xfrm>
          </p:grpSpPr>
          <p:cxnSp>
            <p:nvCxnSpPr>
              <p:cNvPr id="12" name="Gerader Verbinder 11"/>
              <p:cNvCxnSpPr/>
              <p:nvPr/>
            </p:nvCxnSpPr>
            <p:spPr>
              <a:xfrm>
                <a:off x="159605" y="2586699"/>
                <a:ext cx="564742" cy="284431"/>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61" name="Gerader Verbinder 60"/>
              <p:cNvCxnSpPr/>
              <p:nvPr/>
            </p:nvCxnSpPr>
            <p:spPr>
              <a:xfrm flipV="1">
                <a:off x="724347" y="2645540"/>
                <a:ext cx="503340" cy="225590"/>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89" name="Gerader Verbinder 88"/>
              <p:cNvCxnSpPr/>
              <p:nvPr/>
            </p:nvCxnSpPr>
            <p:spPr>
              <a:xfrm>
                <a:off x="1227687" y="2647548"/>
                <a:ext cx="564742" cy="284431"/>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90" name="Gerader Verbinder 89"/>
              <p:cNvCxnSpPr/>
              <p:nvPr/>
            </p:nvCxnSpPr>
            <p:spPr>
              <a:xfrm flipV="1">
                <a:off x="1792429" y="2706389"/>
                <a:ext cx="503340" cy="225590"/>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91" name="Gerader Verbinder 90"/>
              <p:cNvCxnSpPr/>
              <p:nvPr/>
            </p:nvCxnSpPr>
            <p:spPr>
              <a:xfrm>
                <a:off x="2302293" y="2706389"/>
                <a:ext cx="564742" cy="172761"/>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92" name="Gerader Verbinder 91"/>
              <p:cNvCxnSpPr/>
              <p:nvPr/>
            </p:nvCxnSpPr>
            <p:spPr>
              <a:xfrm flipV="1">
                <a:off x="2867035" y="2540765"/>
                <a:ext cx="684402" cy="338385"/>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96" name="Gerader Verbinder 95"/>
              <p:cNvCxnSpPr/>
              <p:nvPr/>
            </p:nvCxnSpPr>
            <p:spPr>
              <a:xfrm>
                <a:off x="3580392" y="2586699"/>
                <a:ext cx="535787" cy="288130"/>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97" name="Gerader Verbinder 96"/>
              <p:cNvCxnSpPr/>
              <p:nvPr/>
            </p:nvCxnSpPr>
            <p:spPr>
              <a:xfrm flipV="1">
                <a:off x="4116179" y="2590398"/>
                <a:ext cx="538819" cy="293956"/>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98" name="Gerader Verbinder 97"/>
              <p:cNvCxnSpPr/>
              <p:nvPr/>
            </p:nvCxnSpPr>
            <p:spPr>
              <a:xfrm>
                <a:off x="4619519" y="2603622"/>
                <a:ext cx="564742" cy="284431"/>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99" name="Gerader Verbinder 98"/>
              <p:cNvCxnSpPr/>
              <p:nvPr/>
            </p:nvCxnSpPr>
            <p:spPr>
              <a:xfrm flipV="1">
                <a:off x="5184261" y="2662463"/>
                <a:ext cx="503340" cy="225590"/>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0" name="Gerader Verbinder 99"/>
              <p:cNvCxnSpPr/>
              <p:nvPr/>
            </p:nvCxnSpPr>
            <p:spPr>
              <a:xfrm>
                <a:off x="5694125" y="2655568"/>
                <a:ext cx="564742" cy="284431"/>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1" name="Gerader Verbinder 100"/>
              <p:cNvCxnSpPr/>
              <p:nvPr/>
            </p:nvCxnSpPr>
            <p:spPr>
              <a:xfrm flipV="1">
                <a:off x="6258867" y="2601614"/>
                <a:ext cx="684402" cy="338385"/>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2" name="Gerader Verbinder 101"/>
              <p:cNvCxnSpPr/>
              <p:nvPr/>
            </p:nvCxnSpPr>
            <p:spPr>
              <a:xfrm>
                <a:off x="6978748" y="2594719"/>
                <a:ext cx="564742" cy="284431"/>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3" name="Gerader Verbinder 102"/>
              <p:cNvCxnSpPr/>
              <p:nvPr/>
            </p:nvCxnSpPr>
            <p:spPr>
              <a:xfrm flipV="1">
                <a:off x="7543490" y="2653560"/>
                <a:ext cx="503340" cy="225590"/>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4" name="Gerader Verbinder 103"/>
              <p:cNvCxnSpPr/>
              <p:nvPr/>
            </p:nvCxnSpPr>
            <p:spPr>
              <a:xfrm>
                <a:off x="8046830" y="2655568"/>
                <a:ext cx="564742" cy="284431"/>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cxnSp>
            <p:nvCxnSpPr>
              <p:cNvPr id="105" name="Gerader Verbinder 104"/>
              <p:cNvCxnSpPr>
                <a:endCxn id="59" idx="1"/>
              </p:cNvCxnSpPr>
              <p:nvPr/>
            </p:nvCxnSpPr>
            <p:spPr>
              <a:xfrm rot="151494" flipV="1">
                <a:off x="8613787" y="2839494"/>
                <a:ext cx="285140" cy="106838"/>
              </a:xfrm>
              <a:prstGeom prst="line">
                <a:avLst/>
              </a:prstGeom>
              <a:ln w="200025" cap="rnd" cmpd="sng">
                <a:solidFill>
                  <a:schemeClr val="bg1"/>
                </a:solidFill>
                <a:miter lim="800000"/>
              </a:ln>
              <a:effectLst/>
            </p:spPr>
            <p:style>
              <a:lnRef idx="2">
                <a:schemeClr val="accent1"/>
              </a:lnRef>
              <a:fillRef idx="0">
                <a:schemeClr val="accent1"/>
              </a:fillRef>
              <a:effectRef idx="1">
                <a:schemeClr val="accent1"/>
              </a:effectRef>
              <a:fontRef idx="minor">
                <a:schemeClr val="tx1"/>
              </a:fontRef>
            </p:style>
          </p:cxnSp>
          <p:sp>
            <p:nvSpPr>
              <p:cNvPr id="59" name="Rechteck 58"/>
              <p:cNvSpPr/>
              <p:nvPr/>
            </p:nvSpPr>
            <p:spPr>
              <a:xfrm>
                <a:off x="8902699" y="2488726"/>
                <a:ext cx="241301" cy="690702"/>
              </a:xfrm>
              <a:prstGeom prst="rect">
                <a:avLst/>
              </a:prstGeom>
              <a:solidFill>
                <a:schemeClr val="bg1"/>
              </a:solidFill>
              <a:ln w="200025">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hteck 57"/>
              <p:cNvSpPr/>
              <p:nvPr/>
            </p:nvSpPr>
            <p:spPr>
              <a:xfrm>
                <a:off x="-1" y="2640869"/>
                <a:ext cx="165101" cy="451180"/>
              </a:xfrm>
              <a:prstGeom prst="rect">
                <a:avLst/>
              </a:prstGeom>
              <a:solidFill>
                <a:schemeClr val="bg1"/>
              </a:solidFill>
              <a:ln w="200025">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6" name="Folie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7167" y="414522"/>
            <a:ext cx="609600" cy="609600"/>
          </a:xfrm>
          <a:prstGeom prst="rect">
            <a:avLst/>
          </a:prstGeom>
        </p:spPr>
      </p:pic>
      <p:sp>
        <p:nvSpPr>
          <p:cNvPr id="32" name="Rechteck 31"/>
          <p:cNvSpPr/>
          <p:nvPr/>
        </p:nvSpPr>
        <p:spPr>
          <a:xfrm>
            <a:off x="4026918" y="987228"/>
            <a:ext cx="990425" cy="3663455"/>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hteck 32"/>
          <p:cNvSpPr/>
          <p:nvPr/>
        </p:nvSpPr>
        <p:spPr>
          <a:xfrm>
            <a:off x="4680766" y="2842467"/>
            <a:ext cx="445723" cy="1903961"/>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135593225"/>
      </p:ext>
    </p:extLst>
  </p:cSld>
  <p:clrMapOvr>
    <a:masterClrMapping/>
  </p:clrMapOvr>
  <mc:AlternateContent xmlns:mc="http://schemas.openxmlformats.org/markup-compatibility/2006">
    <mc:Choice xmlns:p14="http://schemas.microsoft.com/office/powerpoint/2010/main" Requires="p14">
      <p:transition spd="slow" p14:dur="2000" advTm="1304"/>
    </mc:Choice>
    <mc:Fallback>
      <p:transition spd="slow" advTm="13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300" fill="hold"/>
                                        <p:tgtEl>
                                          <p:spTgt spid="6"/>
                                        </p:tgtEl>
                                      </p:cBhvr>
                                    </p:cmd>
                                  </p:childTnLst>
                                </p:cTn>
                              </p:par>
                              <p:par>
                                <p:cTn id="7" presetID="1" presetClass="entr" presetSubtype="0" fill="hold" grpId="0" nodeType="withEffect">
                                  <p:stCondLst>
                                    <p:cond delay="480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xit" presetSubtype="0" fill="hold" grpId="1" nodeType="withEffect">
                                  <p:stCondLst>
                                    <p:cond delay="10800"/>
                                  </p:stCondLst>
                                  <p:childTnLst>
                                    <p:set>
                                      <p:cBhvr>
                                        <p:cTn id="10" dur="1" fill="hold">
                                          <p:stCondLst>
                                            <p:cond delay="0"/>
                                          </p:stCondLst>
                                        </p:cTn>
                                        <p:tgtEl>
                                          <p:spTgt spid="32"/>
                                        </p:tgtEl>
                                        <p:attrNameLst>
                                          <p:attrName>style.visibility</p:attrName>
                                        </p:attrNameLst>
                                      </p:cBhvr>
                                      <p:to>
                                        <p:strVal val="hidden"/>
                                      </p:to>
                                    </p:set>
                                  </p:childTnLst>
                                </p:cTn>
                              </p:par>
                              <p:par>
                                <p:cTn id="11" presetID="1" presetClass="entr" presetSubtype="0" fill="hold" nodeType="withEffect">
                                  <p:stCondLst>
                                    <p:cond delay="1300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2000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32" grpId="0" animBg="1"/>
      <p:bldP spid="32" grpId="1" animBg="1"/>
      <p:bldP spid="3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hteck 73"/>
          <p:cNvSpPr/>
          <p:nvPr/>
        </p:nvSpPr>
        <p:spPr>
          <a:xfrm>
            <a:off x="165100" y="736600"/>
            <a:ext cx="8737600" cy="375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el 4"/>
          <p:cNvSpPr>
            <a:spLocks noGrp="1"/>
          </p:cNvSpPr>
          <p:nvPr>
            <p:ph type="title"/>
          </p:nvPr>
        </p:nvSpPr>
        <p:spPr/>
        <p:txBody>
          <a:bodyPr/>
          <a:lstStyle/>
          <a:p>
            <a:r>
              <a:rPr lang="en-US" dirty="0" smtClean="0"/>
              <a:t>Methods</a:t>
            </a:r>
            <a:endParaRPr lang="en-US" dirty="0"/>
          </a:p>
        </p:txBody>
      </p:sp>
      <p:sp>
        <p:nvSpPr>
          <p:cNvPr id="2" name="Datumsplatzhalter 1"/>
          <p:cNvSpPr>
            <a:spLocks noGrp="1"/>
          </p:cNvSpPr>
          <p:nvPr>
            <p:ph type="dt" sz="half" idx="10"/>
          </p:nvPr>
        </p:nvSpPr>
        <p:spPr/>
        <p:txBody>
          <a:bodyPr/>
          <a:lstStyle/>
          <a:p>
            <a:r>
              <a:rPr lang="de-DE" dirty="0" smtClean="0"/>
              <a:t>Date</a:t>
            </a:r>
            <a:endParaRPr lang="de-DE" dirty="0"/>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11</a:t>
            </a:fld>
            <a:endParaRPr lang="tr-TR"/>
          </a:p>
        </p:txBody>
      </p:sp>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pic>
        <p:nvPicPr>
          <p:cNvPr id="11" name="Grafik 10"/>
          <p:cNvPicPr>
            <a:picLocks noChangeAspect="1"/>
          </p:cNvPicPr>
          <p:nvPr/>
        </p:nvPicPr>
        <p:blipFill>
          <a:blip r:embed="rId7"/>
          <a:stretch>
            <a:fillRect/>
          </a:stretch>
        </p:blipFill>
        <p:spPr>
          <a:xfrm>
            <a:off x="1" y="-8379"/>
            <a:ext cx="9144000" cy="5160258"/>
          </a:xfrm>
          <a:prstGeom prst="rect">
            <a:avLst/>
          </a:prstGeom>
        </p:spPr>
      </p:pic>
      <p:pic>
        <p:nvPicPr>
          <p:cNvPr id="6" name="Folie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024813" y="595313"/>
            <a:ext cx="609600" cy="609600"/>
          </a:xfrm>
          <a:prstGeom prst="rect">
            <a:avLst/>
          </a:prstGeom>
        </p:spPr>
      </p:pic>
    </p:spTree>
    <p:extLst>
      <p:ext uri="{BB962C8B-B14F-4D97-AF65-F5344CB8AC3E}">
        <p14:creationId xmlns:p14="http://schemas.microsoft.com/office/powerpoint/2010/main" val="3406450477"/>
      </p:ext>
    </p:extLst>
  </p:cSld>
  <p:clrMapOvr>
    <a:masterClrMapping/>
  </p:clrMapOvr>
  <mc:AlternateContent xmlns:mc="http://schemas.openxmlformats.org/markup-compatibility/2006">
    <mc:Choice xmlns:p14="http://schemas.microsoft.com/office/powerpoint/2010/main" Requires="p14">
      <p:transition spd="slow" p14:dur="2000" advTm="38000"/>
    </mc:Choice>
    <mc:Fallback>
      <p:transition spd="slow" advTm="3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5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hteck 73"/>
          <p:cNvSpPr/>
          <p:nvPr/>
        </p:nvSpPr>
        <p:spPr>
          <a:xfrm>
            <a:off x="165100" y="736600"/>
            <a:ext cx="8737600" cy="375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el 4"/>
          <p:cNvSpPr>
            <a:spLocks noGrp="1"/>
          </p:cNvSpPr>
          <p:nvPr>
            <p:ph type="title"/>
          </p:nvPr>
        </p:nvSpPr>
        <p:spPr/>
        <p:txBody>
          <a:bodyPr/>
          <a:lstStyle/>
          <a:p>
            <a:r>
              <a:rPr lang="en-US" dirty="0" smtClean="0"/>
              <a:t>Methods</a:t>
            </a:r>
            <a:endParaRPr lang="en-US" dirty="0"/>
          </a:p>
        </p:txBody>
      </p:sp>
      <p:sp>
        <p:nvSpPr>
          <p:cNvPr id="2" name="Datumsplatzhalter 1"/>
          <p:cNvSpPr>
            <a:spLocks noGrp="1"/>
          </p:cNvSpPr>
          <p:nvPr>
            <p:ph type="dt" sz="half" idx="10"/>
          </p:nvPr>
        </p:nvSpPr>
        <p:spPr/>
        <p:txBody>
          <a:bodyPr/>
          <a:lstStyle/>
          <a:p>
            <a:r>
              <a:rPr lang="de-DE" dirty="0" smtClean="0"/>
              <a:t>Date</a:t>
            </a:r>
            <a:endParaRPr lang="de-DE" dirty="0"/>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12</a:t>
            </a:fld>
            <a:endParaRPr lang="tr-TR"/>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pic>
        <p:nvPicPr>
          <p:cNvPr id="6" name="Grafik 5"/>
          <p:cNvPicPr>
            <a:picLocks noChangeAspect="1"/>
          </p:cNvPicPr>
          <p:nvPr/>
        </p:nvPicPr>
        <p:blipFill>
          <a:blip r:embed="rId8"/>
          <a:stretch>
            <a:fillRect/>
          </a:stretch>
        </p:blipFill>
        <p:spPr>
          <a:xfrm>
            <a:off x="1" y="-8378"/>
            <a:ext cx="9144000" cy="5160258"/>
          </a:xfrm>
          <a:prstGeom prst="rect">
            <a:avLst/>
          </a:prstGeom>
        </p:spPr>
      </p:pic>
      <p:grpSp>
        <p:nvGrpSpPr>
          <p:cNvPr id="20" name="Gruppieren 19"/>
          <p:cNvGrpSpPr/>
          <p:nvPr/>
        </p:nvGrpSpPr>
        <p:grpSpPr>
          <a:xfrm>
            <a:off x="2263140" y="451415"/>
            <a:ext cx="5177350" cy="4484633"/>
            <a:chOff x="2263140" y="451415"/>
            <a:chExt cx="5177350" cy="4484633"/>
          </a:xfrm>
        </p:grpSpPr>
        <p:sp>
          <p:nvSpPr>
            <p:cNvPr id="10" name="Rechteck 9"/>
            <p:cNvSpPr/>
            <p:nvPr/>
          </p:nvSpPr>
          <p:spPr>
            <a:xfrm>
              <a:off x="2263140" y="451415"/>
              <a:ext cx="3406140" cy="2634685"/>
            </a:xfrm>
            <a:prstGeom prst="rect">
              <a:avLst/>
            </a:prstGeom>
            <a:noFill/>
            <a:ln w="158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Grafik 8"/>
            <p:cNvPicPr>
              <a:picLocks noChangeAspect="1"/>
            </p:cNvPicPr>
            <p:nvPr/>
          </p:nvPicPr>
          <p:blipFill>
            <a:blip r:embed="rId9"/>
            <a:stretch>
              <a:fillRect/>
            </a:stretch>
          </p:blipFill>
          <p:spPr>
            <a:xfrm>
              <a:off x="3124200" y="646512"/>
              <a:ext cx="4316290" cy="4289536"/>
            </a:xfrm>
            <a:prstGeom prst="rect">
              <a:avLst/>
            </a:prstGeom>
            <a:ln w="19050">
              <a:solidFill>
                <a:schemeClr val="tx1"/>
              </a:solidFill>
            </a:ln>
            <a:effectLst>
              <a:outerShdw blurRad="241300" dist="38100" dir="21540000" sx="103000" sy="103000" algn="tl" rotWithShape="0">
                <a:prstClr val="black">
                  <a:alpha val="40000"/>
                </a:prstClr>
              </a:outerShdw>
            </a:effectLst>
          </p:spPr>
        </p:pic>
        <p:cxnSp>
          <p:nvCxnSpPr>
            <p:cNvPr id="13" name="Gerader Verbinder 12"/>
            <p:cNvCxnSpPr/>
            <p:nvPr/>
          </p:nvCxnSpPr>
          <p:spPr>
            <a:xfrm>
              <a:off x="5669280" y="451415"/>
              <a:ext cx="1771210" cy="183189"/>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 name="Gerader Verbinder 14"/>
            <p:cNvCxnSpPr/>
            <p:nvPr/>
          </p:nvCxnSpPr>
          <p:spPr>
            <a:xfrm>
              <a:off x="2263140" y="3088735"/>
              <a:ext cx="861060" cy="184731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Gerader Verbinder 16"/>
            <p:cNvCxnSpPr/>
            <p:nvPr/>
          </p:nvCxnSpPr>
          <p:spPr>
            <a:xfrm>
              <a:off x="2263140" y="455838"/>
              <a:ext cx="861060" cy="178766"/>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11" name="Folie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7909560" y="417089"/>
            <a:ext cx="609600" cy="609600"/>
          </a:xfrm>
          <a:prstGeom prst="rect">
            <a:avLst/>
          </a:prstGeom>
        </p:spPr>
      </p:pic>
    </p:spTree>
    <p:custDataLst>
      <p:tags r:id="rId1"/>
    </p:custDataLst>
    <p:extLst>
      <p:ext uri="{BB962C8B-B14F-4D97-AF65-F5344CB8AC3E}">
        <p14:creationId xmlns:p14="http://schemas.microsoft.com/office/powerpoint/2010/main" val="2887637594"/>
      </p:ext>
    </p:extLst>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676" fill="hold"/>
                                        <p:tgtEl>
                                          <p:spTgt spid="11"/>
                                        </p:tgtEl>
                                      </p:cBhvr>
                                    </p:cmd>
                                  </p:childTnLst>
                                </p:cTn>
                              </p:par>
                              <p:par>
                                <p:cTn id="7" presetID="1" presetClass="entr" presetSubtype="0" fill="hold" nodeType="withEffect">
                                  <p:stCondLst>
                                    <p:cond delay="400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Results: Mapping</a:t>
            </a:r>
            <a:endParaRPr lang="en-US" dirty="0"/>
          </a:p>
        </p:txBody>
      </p:sp>
      <p:sp>
        <p:nvSpPr>
          <p:cNvPr id="6" name="Inhaltsplatzhalter 5"/>
          <p:cNvSpPr>
            <a:spLocks noGrp="1"/>
          </p:cNvSpPr>
          <p:nvPr>
            <p:ph idx="1"/>
          </p:nvPr>
        </p:nvSpPr>
        <p:spPr>
          <a:solidFill>
            <a:schemeClr val="bg1">
              <a:alpha val="90000"/>
            </a:schemeClr>
          </a:solidFill>
        </p:spPr>
        <p:txBody>
          <a:bodyPr>
            <a:normAutofit/>
          </a:bodyPr>
          <a:lstStyle/>
          <a:p>
            <a:r>
              <a:rPr lang="en-US" dirty="0"/>
              <a:t>Both applications were used at UHE to map 9,970 local lab codes to LOINC</a:t>
            </a:r>
          </a:p>
          <a:p>
            <a:r>
              <a:rPr lang="en-US" dirty="0" smtClean="0"/>
              <a:t>Took 6 </a:t>
            </a:r>
            <a:r>
              <a:rPr lang="en-US" dirty="0"/>
              <a:t>months </a:t>
            </a:r>
            <a:r>
              <a:rPr lang="en-US" dirty="0" smtClean="0"/>
              <a:t>working </a:t>
            </a:r>
            <a:r>
              <a:rPr lang="en-US" dirty="0"/>
              <a:t>full-time for the </a:t>
            </a:r>
            <a:r>
              <a:rPr lang="en-US" dirty="0" smtClean="0"/>
              <a:t>mapping </a:t>
            </a:r>
            <a:r>
              <a:rPr lang="en-US" dirty="0"/>
              <a:t>expert </a:t>
            </a:r>
            <a:r>
              <a:rPr lang="en-US" dirty="0" smtClean="0"/>
              <a:t>(Katharina Ehrenberg</a:t>
            </a:r>
            <a:r>
              <a:rPr lang="en-US" dirty="0"/>
              <a:t>) </a:t>
            </a:r>
          </a:p>
          <a:p>
            <a:r>
              <a:rPr lang="en-US" dirty="0"/>
              <a:t>Validation by labs is ongoing: 5,721 codes validated as of July 16, 2020</a:t>
            </a:r>
          </a:p>
          <a:p>
            <a:endParaRPr lang="de-DE" dirty="0"/>
          </a:p>
        </p:txBody>
      </p:sp>
      <p:sp>
        <p:nvSpPr>
          <p:cNvPr id="2" name="Datumsplatzhalter 1"/>
          <p:cNvSpPr>
            <a:spLocks noGrp="1"/>
          </p:cNvSpPr>
          <p:nvPr>
            <p:ph type="dt" sz="half" idx="10"/>
          </p:nvPr>
        </p:nvSpPr>
        <p:spPr/>
        <p:txBody>
          <a:bodyPr/>
          <a:lstStyle/>
          <a:p>
            <a:r>
              <a:rPr lang="de-DE" dirty="0"/>
              <a:t>September </a:t>
            </a:r>
            <a:r>
              <a:rPr lang="de-DE" dirty="0" smtClean="0"/>
              <a:t>2020</a:t>
            </a:r>
            <a:endParaRPr lang="de-DE" dirty="0"/>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13</a:t>
            </a:fld>
            <a:endParaRPr lang="tr-TR"/>
          </a:p>
        </p:txBody>
      </p:sp>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pic>
        <p:nvPicPr>
          <p:cNvPr id="9" name="Folie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96938" y="720725"/>
            <a:ext cx="609600" cy="609600"/>
          </a:xfrm>
          <a:prstGeom prst="rect">
            <a:avLst/>
          </a:prstGeom>
        </p:spPr>
      </p:pic>
    </p:spTree>
    <p:extLst>
      <p:ext uri="{BB962C8B-B14F-4D97-AF65-F5344CB8AC3E}">
        <p14:creationId xmlns:p14="http://schemas.microsoft.com/office/powerpoint/2010/main" val="3534737618"/>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40" fill="hold"/>
                                        <p:tgtEl>
                                          <p:spTgt spid="9"/>
                                        </p:tgtEl>
                                      </p:cBhvr>
                                    </p:cmd>
                                  </p:childTnLst>
                                </p:cTn>
                              </p:par>
                              <p:par>
                                <p:cTn id="7" presetID="1" presetClass="entr" presetSubtype="0" fill="hold" nodeType="withEffect">
                                  <p:stCondLst>
                                    <p:cond delay="1960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2320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Discussion &amp; Outlook</a:t>
            </a:r>
            <a:endParaRPr lang="en-US" dirty="0"/>
          </a:p>
        </p:txBody>
      </p:sp>
      <p:sp>
        <p:nvSpPr>
          <p:cNvPr id="6" name="Inhaltsplatzhalter 5"/>
          <p:cNvSpPr>
            <a:spLocks noGrp="1"/>
          </p:cNvSpPr>
          <p:nvPr>
            <p:ph idx="1"/>
          </p:nvPr>
        </p:nvSpPr>
        <p:spPr>
          <a:solidFill>
            <a:schemeClr val="bg1">
              <a:alpha val="90000"/>
            </a:schemeClr>
          </a:solidFill>
        </p:spPr>
        <p:txBody>
          <a:bodyPr>
            <a:normAutofit fontScale="92500" lnSpcReduction="10000"/>
          </a:bodyPr>
          <a:lstStyle/>
          <a:p>
            <a:r>
              <a:rPr lang="en-US" dirty="0"/>
              <a:t>Collaboration (including the validation) was an important aspect =&gt; not supported in </a:t>
            </a:r>
            <a:r>
              <a:rPr lang="en-US" dirty="0" smtClean="0"/>
              <a:t>RELMA [5]</a:t>
            </a:r>
            <a:endParaRPr lang="en-US" dirty="0"/>
          </a:p>
          <a:p>
            <a:r>
              <a:rPr lang="en-US" dirty="0"/>
              <a:t>Preparatory tests to support the mapping with </a:t>
            </a:r>
            <a:r>
              <a:rPr lang="en-US" dirty="0" smtClean="0"/>
              <a:t>our </a:t>
            </a:r>
            <a:r>
              <a:rPr lang="en-US" dirty="0"/>
              <a:t>semi-automatic matching approach </a:t>
            </a:r>
            <a:r>
              <a:rPr lang="en-US" dirty="0" smtClean="0"/>
              <a:t>(from ADOPT BBMRI-ERIC [6]) </a:t>
            </a:r>
            <a:r>
              <a:rPr lang="en-US" dirty="0"/>
              <a:t>were not satisfactory</a:t>
            </a:r>
          </a:p>
          <a:p>
            <a:r>
              <a:rPr lang="en-US" dirty="0"/>
              <a:t>Maximum effort: </a:t>
            </a:r>
            <a:r>
              <a:rPr lang="en-US" dirty="0" smtClean="0"/>
              <a:t>resource-intensive </a:t>
            </a:r>
            <a:r>
              <a:rPr lang="en-US" dirty="0"/>
              <a:t>research for the mapping experts</a:t>
            </a:r>
            <a:endParaRPr lang="de-DE" dirty="0"/>
          </a:p>
          <a:p>
            <a:endParaRPr lang="de-DE" dirty="0"/>
          </a:p>
        </p:txBody>
      </p:sp>
      <p:sp>
        <p:nvSpPr>
          <p:cNvPr id="2" name="Datumsplatzhalter 1"/>
          <p:cNvSpPr>
            <a:spLocks noGrp="1"/>
          </p:cNvSpPr>
          <p:nvPr>
            <p:ph type="dt" sz="half" idx="10"/>
          </p:nvPr>
        </p:nvSpPr>
        <p:spPr/>
        <p:txBody>
          <a:bodyPr/>
          <a:lstStyle/>
          <a:p>
            <a:r>
              <a:rPr lang="de-DE" dirty="0"/>
              <a:t>September </a:t>
            </a:r>
            <a:r>
              <a:rPr lang="de-DE" dirty="0" smtClean="0"/>
              <a:t>2020</a:t>
            </a:r>
            <a:endParaRPr lang="de-DE" dirty="0"/>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14</a:t>
            </a:fld>
            <a:endParaRPr lang="tr-TR"/>
          </a:p>
        </p:txBody>
      </p:sp>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pic>
        <p:nvPicPr>
          <p:cNvPr id="9" name="Folie 1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93738" y="520983"/>
            <a:ext cx="609600" cy="609600"/>
          </a:xfrm>
          <a:prstGeom prst="rect">
            <a:avLst/>
          </a:prstGeom>
        </p:spPr>
      </p:pic>
    </p:spTree>
    <p:extLst>
      <p:ext uri="{BB962C8B-B14F-4D97-AF65-F5344CB8AC3E}">
        <p14:creationId xmlns:p14="http://schemas.microsoft.com/office/powerpoint/2010/main" val="3447025924"/>
      </p:ext>
    </p:extLst>
  </p:cSld>
  <p:clrMapOvr>
    <a:masterClrMapping/>
  </p:clrMapOvr>
  <mc:AlternateContent xmlns:mc="http://schemas.openxmlformats.org/markup-compatibility/2006">
    <mc:Choice xmlns:p14="http://schemas.microsoft.com/office/powerpoint/2010/main" Requires="p14">
      <p:transition spd="slow" p14:dur="2000" advTm="75000"/>
    </mc:Choice>
    <mc:Fallback>
      <p:transition spd="slow" advTm="7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24" fill="hold"/>
                                        <p:tgtEl>
                                          <p:spTgt spid="9"/>
                                        </p:tgtEl>
                                      </p:cBhvr>
                                    </p:cmd>
                                  </p:childTnLst>
                                </p:cTn>
                              </p:par>
                              <p:par>
                                <p:cTn id="7" presetID="1" presetClass="entr" presetSubtype="0" fill="hold" nodeType="withEffect">
                                  <p:stCondLst>
                                    <p:cond delay="4120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5920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1"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a:t>Discussion &amp; Outlook</a:t>
            </a:r>
          </a:p>
        </p:txBody>
      </p:sp>
      <p:sp>
        <p:nvSpPr>
          <p:cNvPr id="6" name="Inhaltsplatzhalter 5"/>
          <p:cNvSpPr>
            <a:spLocks noGrp="1"/>
          </p:cNvSpPr>
          <p:nvPr>
            <p:ph idx="1"/>
          </p:nvPr>
        </p:nvSpPr>
        <p:spPr>
          <a:solidFill>
            <a:schemeClr val="bg1">
              <a:alpha val="90000"/>
            </a:schemeClr>
          </a:solidFill>
        </p:spPr>
        <p:txBody>
          <a:bodyPr>
            <a:normAutofit lnSpcReduction="10000"/>
          </a:bodyPr>
          <a:lstStyle/>
          <a:p>
            <a:r>
              <a:rPr lang="en-US" dirty="0" smtClean="0"/>
              <a:t>Ongoing in-depth comparison between the old and the new LOINC mapping</a:t>
            </a:r>
            <a:endParaRPr lang="en-US" u="sng" dirty="0" smtClean="0"/>
          </a:p>
          <a:p>
            <a:pPr lvl="1"/>
            <a:r>
              <a:rPr lang="en-US" dirty="0" smtClean="0"/>
              <a:t>Preliminary results (comparison with lab-validated mappings): </a:t>
            </a:r>
            <a:r>
              <a:rPr lang="en-US" dirty="0" err="1" smtClean="0"/>
              <a:t>Zunner</a:t>
            </a:r>
            <a:r>
              <a:rPr lang="en-US" dirty="0" smtClean="0"/>
              <a:t> (2013 mapping): 75%, Ehrenberg: 88% correct</a:t>
            </a:r>
          </a:p>
          <a:p>
            <a:r>
              <a:rPr lang="en-US" dirty="0" smtClean="0"/>
              <a:t>Roll-out to other MIRACUM sites</a:t>
            </a:r>
          </a:p>
          <a:p>
            <a:r>
              <a:rPr lang="en-US" dirty="0" smtClean="0"/>
              <a:t>Both programs are open source</a:t>
            </a:r>
          </a:p>
          <a:p>
            <a:endParaRPr lang="en-US" dirty="0" smtClean="0"/>
          </a:p>
          <a:p>
            <a:endParaRPr lang="en-US" dirty="0"/>
          </a:p>
        </p:txBody>
      </p:sp>
      <p:sp>
        <p:nvSpPr>
          <p:cNvPr id="2" name="Datumsplatzhalter 1"/>
          <p:cNvSpPr>
            <a:spLocks noGrp="1"/>
          </p:cNvSpPr>
          <p:nvPr>
            <p:ph type="dt" sz="half" idx="10"/>
          </p:nvPr>
        </p:nvSpPr>
        <p:spPr/>
        <p:txBody>
          <a:bodyPr/>
          <a:lstStyle/>
          <a:p>
            <a:r>
              <a:rPr lang="de-DE" dirty="0"/>
              <a:t>September 2020</a:t>
            </a:r>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15</a:t>
            </a:fld>
            <a:endParaRPr lang="tr-TR"/>
          </a:p>
        </p:txBody>
      </p:sp>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pic>
        <p:nvPicPr>
          <p:cNvPr id="9" name="Folie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30250" y="730250"/>
            <a:ext cx="609600" cy="609600"/>
          </a:xfrm>
          <a:prstGeom prst="rect">
            <a:avLst/>
          </a:prstGeom>
        </p:spPr>
      </p:pic>
    </p:spTree>
    <p:extLst>
      <p:ext uri="{BB962C8B-B14F-4D97-AF65-F5344CB8AC3E}">
        <p14:creationId xmlns:p14="http://schemas.microsoft.com/office/powerpoint/2010/main" val="2264408593"/>
      </p:ext>
    </p:extLst>
  </p:cSld>
  <p:clrMapOvr>
    <a:masterClrMapping/>
  </p:clrMapOvr>
  <mc:AlternateContent xmlns:mc="http://schemas.openxmlformats.org/markup-compatibility/2006">
    <mc:Choice xmlns:p14="http://schemas.microsoft.com/office/powerpoint/2010/main" Requires="p14">
      <p:transition spd="slow" p14:dur="2000" advTm="30000"/>
    </mc:Choice>
    <mc:Fallback>
      <p:transition spd="slow" advTm="3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780" fill="hold"/>
                                        <p:tgtEl>
                                          <p:spTgt spid="9"/>
                                        </p:tgtEl>
                                      </p:cBhvr>
                                    </p:cmd>
                                  </p:childTnLst>
                                </p:cTn>
                              </p:par>
                              <p:par>
                                <p:cTn id="7" presetID="1" presetClass="entr" presetSubtype="0" fill="hold" nodeType="withEffect">
                                  <p:stCondLst>
                                    <p:cond delay="800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1400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2560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References</a:t>
            </a:r>
            <a:endParaRPr lang="en-US" dirty="0"/>
          </a:p>
        </p:txBody>
      </p:sp>
      <p:sp>
        <p:nvSpPr>
          <p:cNvPr id="6" name="Inhaltsplatzhalter 5"/>
          <p:cNvSpPr>
            <a:spLocks noGrp="1"/>
          </p:cNvSpPr>
          <p:nvPr>
            <p:ph idx="1"/>
          </p:nvPr>
        </p:nvSpPr>
        <p:spPr>
          <a:solidFill>
            <a:schemeClr val="bg1">
              <a:alpha val="90000"/>
            </a:schemeClr>
          </a:solidFill>
        </p:spPr>
        <p:txBody>
          <a:bodyPr>
            <a:normAutofit fontScale="47500" lnSpcReduction="20000"/>
          </a:bodyPr>
          <a:lstStyle/>
          <a:p>
            <a:pPr marL="0" indent="0">
              <a:buNone/>
            </a:pPr>
            <a:r>
              <a:rPr lang="en-US" dirty="0" smtClean="0"/>
              <a:t>[1] G</a:t>
            </a:r>
            <a:r>
              <a:rPr lang="en-US" dirty="0"/>
              <a:t>. </a:t>
            </a:r>
            <a:r>
              <a:rPr lang="en-US" dirty="0" err="1"/>
              <a:t>Hripcsak</a:t>
            </a:r>
            <a:r>
              <a:rPr lang="en-US" dirty="0"/>
              <a:t>, J.D. Duke, N.H. Shah, C.G. Reich, and V. </a:t>
            </a:r>
            <a:r>
              <a:rPr lang="en-US" dirty="0" err="1"/>
              <a:t>Huser</a:t>
            </a:r>
            <a:r>
              <a:rPr lang="en-US" dirty="0"/>
              <a:t>, Observational Health Data Sciences and Informatics (OHDSI): Opportunities for Observational Researchers, </a:t>
            </a:r>
            <a:r>
              <a:rPr lang="en-US" i="1" dirty="0"/>
              <a:t>Stud. Health Technol. Inform.</a:t>
            </a:r>
            <a:r>
              <a:rPr lang="en-US" dirty="0"/>
              <a:t> (2015). doi:10.3233/978-1-61499-564-7-574.</a:t>
            </a:r>
          </a:p>
          <a:p>
            <a:pPr marL="0" indent="0">
              <a:buNone/>
            </a:pPr>
            <a:r>
              <a:rPr lang="en-US" dirty="0" smtClean="0"/>
              <a:t>[2] A.J</a:t>
            </a:r>
            <a:r>
              <a:rPr lang="en-US" dirty="0"/>
              <a:t>. </a:t>
            </a:r>
            <a:r>
              <a:rPr lang="en-US" dirty="0" err="1"/>
              <a:t>McMurry</a:t>
            </a:r>
            <a:r>
              <a:rPr lang="en-US" dirty="0"/>
              <a:t>, S.N. Murphy, D. </a:t>
            </a:r>
            <a:r>
              <a:rPr lang="en-US" dirty="0" err="1"/>
              <a:t>MacFadden</a:t>
            </a:r>
            <a:r>
              <a:rPr lang="en-US" dirty="0"/>
              <a:t>, G.M. Weber, W.W. Simons, J. </a:t>
            </a:r>
            <a:r>
              <a:rPr lang="en-US" dirty="0" err="1"/>
              <a:t>Orechia</a:t>
            </a:r>
            <a:r>
              <a:rPr lang="en-US" dirty="0"/>
              <a:t>, J. Bickel, N. </a:t>
            </a:r>
            <a:r>
              <a:rPr lang="en-US" dirty="0" err="1"/>
              <a:t>Wattanasin</a:t>
            </a:r>
            <a:r>
              <a:rPr lang="en-US" dirty="0"/>
              <a:t>, C. Gilbert, P. </a:t>
            </a:r>
            <a:r>
              <a:rPr lang="en-US" dirty="0" err="1"/>
              <a:t>Trevvett</a:t>
            </a:r>
            <a:r>
              <a:rPr lang="en-US" dirty="0"/>
              <a:t>, S.E. Churchill, and I.S. </a:t>
            </a:r>
            <a:r>
              <a:rPr lang="en-US" dirty="0" err="1"/>
              <a:t>Kohane</a:t>
            </a:r>
            <a:r>
              <a:rPr lang="en-US" dirty="0"/>
              <a:t>, SHRINE: Enabling Nationally Scalable Multi-Site Disease Studies, </a:t>
            </a:r>
            <a:r>
              <a:rPr lang="en-US" i="1" dirty="0" err="1"/>
              <a:t>PloS</a:t>
            </a:r>
            <a:r>
              <a:rPr lang="en-US" i="1" dirty="0"/>
              <a:t> One</a:t>
            </a:r>
            <a:r>
              <a:rPr lang="en-US" dirty="0"/>
              <a:t>. </a:t>
            </a:r>
            <a:r>
              <a:rPr lang="en-US" b="1" dirty="0"/>
              <a:t>8</a:t>
            </a:r>
            <a:r>
              <a:rPr lang="en-US" dirty="0"/>
              <a:t> (2013) e55811. doi:10.1371/journal.pone.0055811</a:t>
            </a:r>
            <a:r>
              <a:rPr lang="en-US" dirty="0" smtClean="0"/>
              <a:t>.</a:t>
            </a:r>
          </a:p>
          <a:p>
            <a:pPr marL="0" indent="0">
              <a:buNone/>
            </a:pPr>
            <a:r>
              <a:rPr lang="en-US" dirty="0" smtClean="0"/>
              <a:t>[3] </a:t>
            </a:r>
            <a:r>
              <a:rPr lang="en-US" dirty="0"/>
              <a:t>F.S. Collins, K.L. Hudson, J.P. Briggs, and M.S. Lauer, </a:t>
            </a:r>
            <a:r>
              <a:rPr lang="en-US" dirty="0" err="1"/>
              <a:t>PCORnet</a:t>
            </a:r>
            <a:r>
              <a:rPr lang="en-US" dirty="0"/>
              <a:t>: Turning a Dream Into Reality, </a:t>
            </a:r>
            <a:r>
              <a:rPr lang="en-US" i="1" dirty="0"/>
              <a:t>J. Am. Med. Inform. Assoc.</a:t>
            </a:r>
            <a:r>
              <a:rPr lang="en-US" dirty="0"/>
              <a:t> </a:t>
            </a:r>
            <a:r>
              <a:rPr lang="en-US" b="1" dirty="0"/>
              <a:t>21</a:t>
            </a:r>
            <a:r>
              <a:rPr lang="en-US" dirty="0"/>
              <a:t> (2014) 576–577. </a:t>
            </a:r>
            <a:r>
              <a:rPr lang="en-US" dirty="0" smtClean="0"/>
              <a:t>doi:10.1136/amiajnl-2014-002864.</a:t>
            </a:r>
          </a:p>
          <a:p>
            <a:pPr marL="0" indent="0">
              <a:buNone/>
            </a:pPr>
            <a:r>
              <a:rPr lang="en-US" dirty="0" smtClean="0"/>
              <a:t>[4] </a:t>
            </a:r>
            <a:r>
              <a:rPr lang="en-US" dirty="0"/>
              <a:t>C. </a:t>
            </a:r>
            <a:r>
              <a:rPr lang="en-US" dirty="0" err="1"/>
              <a:t>Zunner</a:t>
            </a:r>
            <a:r>
              <a:rPr lang="en-US" dirty="0"/>
              <a:t>, T. Bürkle, H.-U. Prokosch, and T. Ganslandt, Mapping Local Laboratory Interface Terms to LOINC at a German University Hospital Using RELMA V.5: A Semi-automated Approach, </a:t>
            </a:r>
            <a:r>
              <a:rPr lang="en-US" i="1" dirty="0"/>
              <a:t>J. Am. Med. Inform. Assoc.</a:t>
            </a:r>
            <a:r>
              <a:rPr lang="en-US" dirty="0"/>
              <a:t> </a:t>
            </a:r>
            <a:r>
              <a:rPr lang="en-US" b="1" dirty="0"/>
              <a:t>20</a:t>
            </a:r>
            <a:r>
              <a:rPr lang="en-US" dirty="0"/>
              <a:t> (2013) 293–297. doi:10.1136/amiajnl-2012-001063</a:t>
            </a:r>
            <a:r>
              <a:rPr lang="en-US" dirty="0" smtClean="0"/>
              <a:t>.</a:t>
            </a:r>
          </a:p>
          <a:p>
            <a:pPr marL="0" indent="0">
              <a:buNone/>
            </a:pPr>
            <a:r>
              <a:rPr lang="en-US" dirty="0" smtClean="0"/>
              <a:t>[5] </a:t>
            </a:r>
            <a:r>
              <a:rPr lang="en-US" dirty="0"/>
              <a:t>D.J. </a:t>
            </a:r>
            <a:r>
              <a:rPr lang="en-US" dirty="0" err="1"/>
              <a:t>Vreeman</a:t>
            </a:r>
            <a:r>
              <a:rPr lang="en-US" dirty="0"/>
              <a:t>, J. Hook, and B.E. Dixon, Learning from the Crowd While Mapping to LOINC., </a:t>
            </a:r>
            <a:r>
              <a:rPr lang="en-US" i="1" dirty="0"/>
              <a:t>J. Am. Med. Inform. Assoc. JAMIA</a:t>
            </a:r>
            <a:r>
              <a:rPr lang="en-US" dirty="0"/>
              <a:t>. </a:t>
            </a:r>
            <a:r>
              <a:rPr lang="en-US" b="1" dirty="0"/>
              <a:t>22</a:t>
            </a:r>
            <a:r>
              <a:rPr lang="en-US" dirty="0"/>
              <a:t> (2015) 1205–1211. doi:10.1093/</a:t>
            </a:r>
            <a:r>
              <a:rPr lang="en-US" dirty="0" err="1"/>
              <a:t>jamia</a:t>
            </a:r>
            <a:r>
              <a:rPr lang="en-US" dirty="0"/>
              <a:t>/ocv098.</a:t>
            </a:r>
          </a:p>
          <a:p>
            <a:pPr marL="0" indent="0">
              <a:buNone/>
            </a:pPr>
            <a:r>
              <a:rPr lang="en-US" dirty="0" smtClean="0"/>
              <a:t>[6] </a:t>
            </a:r>
            <a:r>
              <a:rPr lang="en-US" dirty="0"/>
              <a:t>S. Mate, M. Kampf, W. </a:t>
            </a:r>
            <a:r>
              <a:rPr lang="en-US" dirty="0" err="1"/>
              <a:t>Rödle</a:t>
            </a:r>
            <a:r>
              <a:rPr lang="en-US" dirty="0"/>
              <a:t>, S. Kraus, R. </a:t>
            </a:r>
            <a:r>
              <a:rPr lang="en-US" dirty="0" err="1"/>
              <a:t>Proynova</a:t>
            </a:r>
            <a:r>
              <a:rPr lang="en-US" dirty="0"/>
              <a:t>, K. </a:t>
            </a:r>
            <a:r>
              <a:rPr lang="en-US" dirty="0" err="1"/>
              <a:t>Silander</a:t>
            </a:r>
            <a:r>
              <a:rPr lang="en-US" dirty="0"/>
              <a:t>, L. Ebert, M. </a:t>
            </a:r>
            <a:r>
              <a:rPr lang="en-US" dirty="0" err="1"/>
              <a:t>Lablans</a:t>
            </a:r>
            <a:r>
              <a:rPr lang="en-US" dirty="0"/>
              <a:t>, C. Schüttler, C. Knell, N. </a:t>
            </a:r>
            <a:r>
              <a:rPr lang="en-US" dirty="0" err="1"/>
              <a:t>Eklund</a:t>
            </a:r>
            <a:r>
              <a:rPr lang="en-US" dirty="0"/>
              <a:t>, M. Hummel, P. Holub, and H.-U. Prokosch, Pan-European Data Harmonization for Biobanks in ADOPT BBMRI-ERIC, </a:t>
            </a:r>
            <a:r>
              <a:rPr lang="en-US" i="1" dirty="0"/>
              <a:t>Appl. </a:t>
            </a:r>
            <a:r>
              <a:rPr lang="en-US" i="1" dirty="0" err="1"/>
              <a:t>Clin</a:t>
            </a:r>
            <a:r>
              <a:rPr lang="en-US" i="1" dirty="0"/>
              <a:t>. Inform.</a:t>
            </a:r>
            <a:r>
              <a:rPr lang="en-US" dirty="0"/>
              <a:t> </a:t>
            </a:r>
            <a:r>
              <a:rPr lang="en-US" b="1" dirty="0"/>
              <a:t>10</a:t>
            </a:r>
            <a:r>
              <a:rPr lang="en-US" dirty="0"/>
              <a:t> (2019) 679–692. doi:10.1055/s-0039-1695793</a:t>
            </a:r>
            <a:r>
              <a:rPr lang="en-US" dirty="0" smtClean="0"/>
              <a:t>.</a:t>
            </a:r>
            <a:endParaRPr lang="de-DE" dirty="0"/>
          </a:p>
        </p:txBody>
      </p:sp>
      <p:sp>
        <p:nvSpPr>
          <p:cNvPr id="2" name="Datumsplatzhalter 1"/>
          <p:cNvSpPr>
            <a:spLocks noGrp="1"/>
          </p:cNvSpPr>
          <p:nvPr>
            <p:ph type="dt" sz="half" idx="10"/>
          </p:nvPr>
        </p:nvSpPr>
        <p:spPr/>
        <p:txBody>
          <a:bodyPr/>
          <a:lstStyle/>
          <a:p>
            <a:r>
              <a:rPr lang="de-DE" dirty="0" smtClean="0"/>
              <a:t>September 2020</a:t>
            </a:r>
            <a:endParaRPr lang="de-DE" dirty="0"/>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16</a:t>
            </a:fld>
            <a:endParaRPr lang="tr-TR"/>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sp>
        <p:nvSpPr>
          <p:cNvPr id="9" name="Rechteck 8"/>
          <p:cNvSpPr/>
          <p:nvPr/>
        </p:nvSpPr>
        <p:spPr>
          <a:xfrm rot="21389096">
            <a:off x="5039848" y="3324535"/>
            <a:ext cx="3864903" cy="1228725"/>
          </a:xfrm>
          <a:prstGeom prst="rect">
            <a:avLst/>
          </a:prstGeom>
          <a:gradFill>
            <a:gsLst>
              <a:gs pos="0">
                <a:srgbClr val="FFFFAB"/>
              </a:gs>
              <a:gs pos="100000">
                <a:srgbClr val="FFFFD5"/>
              </a:gs>
            </a:gsLst>
          </a:gradFill>
          <a:ln w="12700">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i="1" dirty="0" smtClean="0">
                <a:solidFill>
                  <a:schemeClr val="tx1"/>
                </a:solidFill>
                <a:latin typeface="Comic Sans MS" panose="030F0702030302020204" pitchFamily="66" charset="0"/>
              </a:rPr>
              <a:t>Thank you for your interest in our work. If you have any questions, please e-mail us:</a:t>
            </a:r>
          </a:p>
          <a:p>
            <a:pPr algn="ctr"/>
            <a:r>
              <a:rPr lang="en-US" b="1" i="1" dirty="0" smtClean="0">
                <a:solidFill>
                  <a:srgbClr val="FF0000"/>
                </a:solidFill>
                <a:latin typeface="Comic Sans MS" panose="030F0702030302020204" pitchFamily="66" charset="0"/>
              </a:rPr>
              <a:t>sebastian.mate@uk-erlangen.de</a:t>
            </a:r>
            <a:endParaRPr lang="en-US" b="1" i="1" dirty="0">
              <a:solidFill>
                <a:srgbClr val="FF0000"/>
              </a:solidFill>
              <a:latin typeface="Comic Sans MS" panose="030F0702030302020204" pitchFamily="66" charset="0"/>
            </a:endParaRPr>
          </a:p>
        </p:txBody>
      </p:sp>
      <p:pic>
        <p:nvPicPr>
          <p:cNvPr id="10" name="Folie 16">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43410" y="476522"/>
            <a:ext cx="609600" cy="609600"/>
          </a:xfrm>
          <a:prstGeom prst="rect">
            <a:avLst/>
          </a:prstGeom>
        </p:spPr>
      </p:pic>
    </p:spTree>
    <p:custDataLst>
      <p:tags r:id="rId1"/>
    </p:custDataLst>
    <p:extLst>
      <p:ext uri="{BB962C8B-B14F-4D97-AF65-F5344CB8AC3E}">
        <p14:creationId xmlns:p14="http://schemas.microsoft.com/office/powerpoint/2010/main" val="2680112676"/>
      </p:ext>
    </p:extLst>
  </p:cSld>
  <p:clrMapOvr>
    <a:masterClrMapping/>
  </p:clrMapOvr>
  <mc:AlternateContent xmlns:mc="http://schemas.openxmlformats.org/markup-compatibility/2006">
    <mc:Choice xmlns:p14="http://schemas.microsoft.com/office/powerpoint/2010/main" Requires="p14">
      <p:transition spd="slow" p14:dur="2000" advTm="432"/>
    </mc:Choice>
    <mc:Fallback>
      <p:transition spd="slow" advTm="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12" fill="hold"/>
                                        <p:tgtEl>
                                          <p:spTgt spid="10"/>
                                        </p:tgtEl>
                                      </p:cBhvr>
                                    </p:cmd>
                                  </p:childTnLst>
                                </p:cTn>
                              </p:par>
                              <p:par>
                                <p:cTn id="7" presetID="1" presetClass="entr" presetSubtype="0" fill="hold" grpId="0" nodeType="withEffect">
                                  <p:stCondLst>
                                    <p:cond delay="44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10"/>
                </p:tgtEl>
              </p:cMediaNode>
            </p:audio>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4"/>
          </p:nvPr>
        </p:nvSpPr>
        <p:spPr/>
        <p:txBody>
          <a:bodyPr/>
          <a:lstStyle/>
          <a:p>
            <a:r>
              <a:rPr lang="de-DE" dirty="0"/>
              <a:t>September 2020</a:t>
            </a:r>
          </a:p>
        </p:txBody>
      </p:sp>
      <p:sp>
        <p:nvSpPr>
          <p:cNvPr id="3" name="Foliennummernplatzhalter 2"/>
          <p:cNvSpPr>
            <a:spLocks noGrp="1"/>
          </p:cNvSpPr>
          <p:nvPr>
            <p:ph type="sldNum" sz="quarter" idx="16"/>
          </p:nvPr>
        </p:nvSpPr>
        <p:spPr/>
        <p:txBody>
          <a:bodyPr/>
          <a:lstStyle/>
          <a:p>
            <a:fld id="{82B5CBB3-B987-6F48-8E8C-C236338FD021}" type="slidenum">
              <a:rPr lang="de-DE"/>
              <a:pPr/>
              <a:t>2</a:t>
            </a:fld>
            <a:endParaRPr lang="de-DE"/>
          </a:p>
        </p:txBody>
      </p:sp>
      <p:sp>
        <p:nvSpPr>
          <p:cNvPr id="4" name="Textplatzhalter 3"/>
          <p:cNvSpPr>
            <a:spLocks noGrp="1"/>
          </p:cNvSpPr>
          <p:nvPr>
            <p:ph type="body" sz="quarter" idx="17"/>
          </p:nvPr>
        </p:nvSpPr>
        <p:spPr/>
        <p:txBody>
          <a:bodyPr/>
          <a:lstStyle/>
          <a:p>
            <a:r>
              <a:rPr lang="en-US" dirty="0"/>
              <a:t>A Multi-User Terminology Mapping Toolbox</a:t>
            </a:r>
            <a:endParaRPr lang="de-DE" dirty="0"/>
          </a:p>
        </p:txBody>
      </p:sp>
      <p:sp>
        <p:nvSpPr>
          <p:cNvPr id="5" name="Textplatzhalter 4"/>
          <p:cNvSpPr>
            <a:spLocks noGrp="1"/>
          </p:cNvSpPr>
          <p:nvPr>
            <p:ph type="body" sz="quarter" idx="18"/>
          </p:nvPr>
        </p:nvSpPr>
        <p:spPr>
          <a:xfrm>
            <a:off x="1376526" y="1400511"/>
            <a:ext cx="7469646" cy="241980"/>
          </a:xfrm>
        </p:spPr>
        <p:txBody>
          <a:bodyPr/>
          <a:lstStyle/>
          <a:p>
            <a:r>
              <a:rPr lang="en-US" b="1" dirty="0" smtClean="0"/>
              <a:t>S Mate</a:t>
            </a:r>
            <a:r>
              <a:rPr lang="en-US" dirty="0" smtClean="0"/>
              <a:t>, SA Seuchter, K Ehrenberg, N Deppenwiese, J Zierk, H-U Prokosch, D Kraska, </a:t>
            </a:r>
            <a:r>
              <a:rPr lang="en-US" dirty="0"/>
              <a:t>and </a:t>
            </a:r>
            <a:r>
              <a:rPr lang="en-US" dirty="0" smtClean="0"/>
              <a:t>LA Kapsner</a:t>
            </a:r>
            <a:endParaRPr lang="de-DE" dirty="0"/>
          </a:p>
        </p:txBody>
      </p:sp>
      <p:sp>
        <p:nvSpPr>
          <p:cNvPr id="6" name="Textplatzhalter 5"/>
          <p:cNvSpPr>
            <a:spLocks noGrp="1"/>
          </p:cNvSpPr>
          <p:nvPr>
            <p:ph type="body" sz="quarter" idx="19"/>
          </p:nvPr>
        </p:nvSpPr>
        <p:spPr/>
        <p:txBody>
          <a:bodyPr/>
          <a:lstStyle/>
          <a:p>
            <a:r>
              <a:rPr lang="de-DE" dirty="0" smtClean="0"/>
              <a:t>TBD</a:t>
            </a:r>
            <a:endParaRPr lang="de-DE" dirty="0"/>
          </a:p>
        </p:txBody>
      </p:sp>
      <p:sp>
        <p:nvSpPr>
          <p:cNvPr id="7" name="Textplatzhalter 6"/>
          <p:cNvSpPr>
            <a:spLocks noGrp="1"/>
          </p:cNvSpPr>
          <p:nvPr>
            <p:ph type="body" sz="quarter" idx="20"/>
          </p:nvPr>
        </p:nvSpPr>
        <p:spPr>
          <a:xfrm>
            <a:off x="1376526" y="2203305"/>
            <a:ext cx="7469646" cy="261610"/>
          </a:xfrm>
        </p:spPr>
        <p:txBody>
          <a:bodyPr/>
          <a:lstStyle/>
          <a:p>
            <a:r>
              <a:rPr lang="en-US" dirty="0"/>
              <a:t>The authors declare that they have no conflicting </a:t>
            </a:r>
            <a:r>
              <a:rPr lang="en-US" dirty="0" smtClean="0"/>
              <a:t>interests.</a:t>
            </a:r>
          </a:p>
        </p:txBody>
      </p:sp>
      <p:sp>
        <p:nvSpPr>
          <p:cNvPr id="9" name="Textplatzhalter 8"/>
          <p:cNvSpPr>
            <a:spLocks noGrp="1"/>
          </p:cNvSpPr>
          <p:nvPr>
            <p:ph type="body" sz="quarter" idx="22"/>
          </p:nvPr>
        </p:nvSpPr>
        <p:spPr/>
        <p:txBody>
          <a:bodyPr/>
          <a:lstStyle/>
          <a:p>
            <a:r>
              <a:rPr lang="de-DE" dirty="0" smtClean="0"/>
              <a:t>N/A</a:t>
            </a:r>
            <a:endParaRPr lang="de-DE" dirty="0"/>
          </a:p>
        </p:txBody>
      </p:sp>
      <p:sp>
        <p:nvSpPr>
          <p:cNvPr id="10" name="Textplatzhalter 9"/>
          <p:cNvSpPr>
            <a:spLocks noGrp="1"/>
          </p:cNvSpPr>
          <p:nvPr>
            <p:ph type="body" sz="quarter" idx="23"/>
          </p:nvPr>
        </p:nvSpPr>
        <p:spPr/>
        <p:txBody>
          <a:bodyPr/>
          <a:lstStyle/>
          <a:p>
            <a:r>
              <a:rPr lang="de-DE" dirty="0" smtClean="0"/>
              <a:t>N/A</a:t>
            </a:r>
            <a:endParaRPr lang="de-DE" dirty="0"/>
          </a:p>
        </p:txBody>
      </p:sp>
      <p:sp>
        <p:nvSpPr>
          <p:cNvPr id="11" name="Fußzeilenplatzhalter 10"/>
          <p:cNvSpPr>
            <a:spLocks noGrp="1"/>
          </p:cNvSpPr>
          <p:nvPr>
            <p:ph type="ftr" sz="quarter" idx="15"/>
          </p:nvPr>
        </p:nvSpPr>
        <p:spPr/>
        <p:txBody>
          <a:bodyPr/>
          <a:lstStyle/>
          <a:p>
            <a:r>
              <a:rPr lang="de-DE" dirty="0"/>
              <a:t>Sebastian Mate, Universitätsklinikum Erlangen</a:t>
            </a:r>
          </a:p>
        </p:txBody>
      </p:sp>
    </p:spTree>
    <p:extLst>
      <p:ext uri="{BB962C8B-B14F-4D97-AF65-F5344CB8AC3E}">
        <p14:creationId xmlns:p14="http://schemas.microsoft.com/office/powerpoint/2010/main" val="2354212230"/>
      </p:ext>
    </p:extLst>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Introduction: Reuse of Data</a:t>
            </a:r>
            <a:endParaRPr lang="en-US" dirty="0"/>
          </a:p>
        </p:txBody>
      </p:sp>
      <p:sp>
        <p:nvSpPr>
          <p:cNvPr id="6" name="Inhaltsplatzhalter 5"/>
          <p:cNvSpPr>
            <a:spLocks noGrp="1"/>
          </p:cNvSpPr>
          <p:nvPr>
            <p:ph idx="1"/>
          </p:nvPr>
        </p:nvSpPr>
        <p:spPr>
          <a:solidFill>
            <a:schemeClr val="bg1">
              <a:alpha val="90000"/>
            </a:schemeClr>
          </a:solidFill>
        </p:spPr>
        <p:txBody>
          <a:bodyPr>
            <a:normAutofit fontScale="92500" lnSpcReduction="20000"/>
          </a:bodyPr>
          <a:lstStyle/>
          <a:p>
            <a:r>
              <a:rPr lang="en-US" dirty="0" smtClean="0"/>
              <a:t>Research based on </a:t>
            </a:r>
            <a:r>
              <a:rPr lang="en-US" dirty="0"/>
              <a:t>secondary </a:t>
            </a:r>
            <a:r>
              <a:rPr lang="en-US" dirty="0" smtClean="0"/>
              <a:t>use of medical data may require the merging </a:t>
            </a:r>
            <a:r>
              <a:rPr lang="en-US" dirty="0"/>
              <a:t>of </a:t>
            </a:r>
            <a:r>
              <a:rPr lang="en-US" dirty="0" smtClean="0"/>
              <a:t>such data </a:t>
            </a:r>
            <a:r>
              <a:rPr lang="en-US" dirty="0"/>
              <a:t>from multiple </a:t>
            </a:r>
            <a:r>
              <a:rPr lang="en-US" dirty="0" smtClean="0"/>
              <a:t>sources</a:t>
            </a:r>
          </a:p>
          <a:p>
            <a:r>
              <a:rPr lang="en-US" dirty="0" smtClean="0"/>
              <a:t>Several </a:t>
            </a:r>
            <a:r>
              <a:rPr lang="en-US" dirty="0"/>
              <a:t>projects are now building research infrastructures for this task</a:t>
            </a:r>
          </a:p>
          <a:p>
            <a:pPr lvl="1"/>
            <a:r>
              <a:rPr lang="en-US" dirty="0" smtClean="0"/>
              <a:t>Examples: OHDSI [1], SHRINE [2], </a:t>
            </a:r>
            <a:r>
              <a:rPr lang="en-US" dirty="0" err="1" smtClean="0"/>
              <a:t>PCORnet</a:t>
            </a:r>
            <a:r>
              <a:rPr lang="en-US" dirty="0" smtClean="0"/>
              <a:t> [3], </a:t>
            </a:r>
            <a:r>
              <a:rPr lang="en-US" dirty="0"/>
              <a:t>…</a:t>
            </a:r>
          </a:p>
          <a:p>
            <a:pPr lvl="1"/>
            <a:r>
              <a:rPr lang="en-US" dirty="0" smtClean="0"/>
              <a:t>In Germany: </a:t>
            </a:r>
            <a:r>
              <a:rPr lang="en-US" i="1" dirty="0" smtClean="0"/>
              <a:t>Medical </a:t>
            </a:r>
            <a:r>
              <a:rPr lang="en-US" i="1" dirty="0"/>
              <a:t>Informatics Initiative</a:t>
            </a:r>
            <a:r>
              <a:rPr lang="en-US" dirty="0"/>
              <a:t> (MII) [4</a:t>
            </a:r>
            <a:r>
              <a:rPr lang="en-US" dirty="0" smtClean="0"/>
              <a:t>]: </a:t>
            </a:r>
            <a:br>
              <a:rPr lang="en-US" dirty="0" smtClean="0"/>
            </a:br>
            <a:r>
              <a:rPr lang="en-US" dirty="0" smtClean="0"/>
              <a:t>SMITH</a:t>
            </a:r>
            <a:r>
              <a:rPr lang="en-US" dirty="0"/>
              <a:t>, DIFUTURE, </a:t>
            </a:r>
            <a:r>
              <a:rPr lang="en-US" dirty="0" err="1"/>
              <a:t>HiGHmed</a:t>
            </a:r>
            <a:r>
              <a:rPr lang="en-US" dirty="0"/>
              <a:t>, </a:t>
            </a:r>
            <a:r>
              <a:rPr lang="en-US" dirty="0" smtClean="0"/>
              <a:t>MIRACUM</a:t>
            </a:r>
            <a:endParaRPr lang="de-DE" dirty="0"/>
          </a:p>
        </p:txBody>
      </p:sp>
      <p:sp>
        <p:nvSpPr>
          <p:cNvPr id="2" name="Datumsplatzhalter 1"/>
          <p:cNvSpPr>
            <a:spLocks noGrp="1"/>
          </p:cNvSpPr>
          <p:nvPr>
            <p:ph type="dt" sz="half" idx="10"/>
          </p:nvPr>
        </p:nvSpPr>
        <p:spPr/>
        <p:txBody>
          <a:bodyPr/>
          <a:lstStyle/>
          <a:p>
            <a:r>
              <a:rPr lang="de-DE" dirty="0"/>
              <a:t>September 2020</a:t>
            </a:r>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3</a:t>
            </a:fld>
            <a:endParaRPr lang="tr-TR"/>
          </a:p>
        </p:txBody>
      </p:sp>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pic>
        <p:nvPicPr>
          <p:cNvPr id="13" name="Folie 0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46623" y="517462"/>
            <a:ext cx="609600" cy="609600"/>
          </a:xfrm>
          <a:prstGeom prst="rect">
            <a:avLst/>
          </a:prstGeom>
        </p:spPr>
      </p:pic>
    </p:spTree>
    <p:extLst>
      <p:ext uri="{BB962C8B-B14F-4D97-AF65-F5344CB8AC3E}">
        <p14:creationId xmlns:p14="http://schemas.microsoft.com/office/powerpoint/2010/main" val="325515369"/>
      </p:ext>
    </p:extLst>
  </p:cSld>
  <p:clrMapOvr>
    <a:masterClrMapping/>
  </p:clrMapOvr>
  <mc:AlternateContent xmlns:mc="http://schemas.openxmlformats.org/markup-compatibility/2006">
    <mc:Choice xmlns:p14="http://schemas.microsoft.com/office/powerpoint/2010/main" Requires="p14">
      <p:transition spd="slow" p14:dur="2000" advTm="69000"/>
    </mc:Choice>
    <mc:Fallback>
      <p:transition spd="slow" advTm="69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176" fill="hold"/>
                                        <p:tgtEl>
                                          <p:spTgt spid="13"/>
                                        </p:tgtEl>
                                      </p:cBhvr>
                                    </p:cmd>
                                  </p:childTnLst>
                                </p:cTn>
                              </p:par>
                              <p:par>
                                <p:cTn id="7" presetID="1" presetClass="entr" presetSubtype="0" fill="hold" nodeType="withEffect">
                                  <p:stCondLst>
                                    <p:cond delay="3880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4700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5440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normAutofit fontScale="90000"/>
          </a:bodyPr>
          <a:lstStyle/>
          <a:p>
            <a:r>
              <a:rPr lang="en-US" dirty="0" smtClean="0"/>
              <a:t>Introduction: Terminology Mapping</a:t>
            </a:r>
            <a:endParaRPr lang="en-US" dirty="0"/>
          </a:p>
        </p:txBody>
      </p:sp>
      <p:sp>
        <p:nvSpPr>
          <p:cNvPr id="6" name="Inhaltsplatzhalter 5"/>
          <p:cNvSpPr>
            <a:spLocks noGrp="1"/>
          </p:cNvSpPr>
          <p:nvPr>
            <p:ph idx="1"/>
          </p:nvPr>
        </p:nvSpPr>
        <p:spPr>
          <a:solidFill>
            <a:schemeClr val="bg1">
              <a:alpha val="90000"/>
            </a:schemeClr>
          </a:solidFill>
        </p:spPr>
        <p:txBody>
          <a:bodyPr>
            <a:normAutofit fontScale="77500" lnSpcReduction="20000"/>
          </a:bodyPr>
          <a:lstStyle/>
          <a:p>
            <a:r>
              <a:rPr lang="en-US" dirty="0" smtClean="0"/>
              <a:t>A </a:t>
            </a:r>
            <a:r>
              <a:rPr lang="en-US" dirty="0"/>
              <a:t>major </a:t>
            </a:r>
            <a:r>
              <a:rPr lang="en-US" dirty="0" smtClean="0"/>
              <a:t>problem in this context </a:t>
            </a:r>
            <a:r>
              <a:rPr lang="en-US" dirty="0"/>
              <a:t>is </a:t>
            </a:r>
            <a:r>
              <a:rPr lang="en-US" dirty="0" smtClean="0"/>
              <a:t>interoperability</a:t>
            </a:r>
          </a:p>
          <a:p>
            <a:r>
              <a:rPr lang="en-US" dirty="0" smtClean="0"/>
              <a:t>Approach </a:t>
            </a:r>
            <a:r>
              <a:rPr lang="en-US" dirty="0" smtClean="0"/>
              <a:t>to tackle this </a:t>
            </a:r>
            <a:r>
              <a:rPr lang="en-US" dirty="0" smtClean="0"/>
              <a:t>challenge: Use </a:t>
            </a:r>
            <a:r>
              <a:rPr lang="en-US" dirty="0"/>
              <a:t>of common information </a:t>
            </a:r>
            <a:r>
              <a:rPr lang="en-US" dirty="0" smtClean="0"/>
              <a:t>models and common data models </a:t>
            </a:r>
          </a:p>
          <a:p>
            <a:r>
              <a:rPr lang="en-US" dirty="0" smtClean="0"/>
              <a:t>MII Core Dataset</a:t>
            </a:r>
            <a:endParaRPr lang="en-US" dirty="0" smtClean="0">
              <a:solidFill>
                <a:srgbClr val="FF0000"/>
              </a:solidFill>
            </a:endParaRPr>
          </a:p>
          <a:p>
            <a:pPr lvl="1"/>
            <a:r>
              <a:rPr lang="en-US" dirty="0" smtClean="0"/>
              <a:t>For </a:t>
            </a:r>
            <a:r>
              <a:rPr lang="en-US" dirty="0"/>
              <a:t>laboratory data: </a:t>
            </a:r>
            <a:r>
              <a:rPr lang="en-US" dirty="0" smtClean="0"/>
              <a:t>“TOP 300” (LOINC codes)</a:t>
            </a:r>
          </a:p>
          <a:p>
            <a:r>
              <a:rPr lang="en-US" dirty="0"/>
              <a:t>Problem: not all data are ready to be </a:t>
            </a:r>
            <a:r>
              <a:rPr lang="en-US" dirty="0" smtClean="0"/>
              <a:t>used in research</a:t>
            </a:r>
            <a:endParaRPr lang="en-US" dirty="0"/>
          </a:p>
          <a:p>
            <a:endParaRPr lang="en-US" dirty="0"/>
          </a:p>
          <a:p>
            <a:pPr marL="0" indent="0" algn="ctr">
              <a:buNone/>
            </a:pPr>
            <a:r>
              <a:rPr lang="en-US" b="1" dirty="0" smtClean="0">
                <a:solidFill>
                  <a:schemeClr val="tx2">
                    <a:lumMod val="60000"/>
                    <a:lumOff val="40000"/>
                  </a:schemeClr>
                </a:solidFill>
              </a:rPr>
              <a:t>=&gt; Solution</a:t>
            </a:r>
            <a:r>
              <a:rPr lang="en-US" b="1" dirty="0">
                <a:solidFill>
                  <a:schemeClr val="tx2">
                    <a:lumMod val="60000"/>
                    <a:lumOff val="40000"/>
                  </a:schemeClr>
                </a:solidFill>
              </a:rPr>
              <a:t>: Mapping local data elements to </a:t>
            </a:r>
            <a:r>
              <a:rPr lang="en-US" b="1" dirty="0" smtClean="0">
                <a:solidFill>
                  <a:schemeClr val="tx2">
                    <a:lumMod val="60000"/>
                    <a:lumOff val="40000"/>
                  </a:schemeClr>
                </a:solidFill>
              </a:rPr>
              <a:t>standards,</a:t>
            </a:r>
            <a:br>
              <a:rPr lang="en-US" b="1" dirty="0" smtClean="0">
                <a:solidFill>
                  <a:schemeClr val="tx2">
                    <a:lumMod val="60000"/>
                    <a:lumOff val="40000"/>
                  </a:schemeClr>
                </a:solidFill>
              </a:rPr>
            </a:br>
            <a:r>
              <a:rPr lang="en-US" b="1" dirty="0" smtClean="0">
                <a:solidFill>
                  <a:schemeClr val="tx2">
                    <a:lumMod val="60000"/>
                    <a:lumOff val="40000"/>
                  </a:schemeClr>
                </a:solidFill>
              </a:rPr>
              <a:t>e.g</a:t>
            </a:r>
            <a:r>
              <a:rPr lang="en-US" b="1" dirty="0">
                <a:solidFill>
                  <a:schemeClr val="tx2">
                    <a:lumMod val="60000"/>
                    <a:lumOff val="40000"/>
                  </a:schemeClr>
                </a:solidFill>
              </a:rPr>
              <a:t>. lab data to LOINC</a:t>
            </a:r>
            <a:endParaRPr lang="de-DE" b="1" dirty="0">
              <a:solidFill>
                <a:schemeClr val="tx2">
                  <a:lumMod val="60000"/>
                  <a:lumOff val="40000"/>
                </a:schemeClr>
              </a:solidFill>
            </a:endParaRPr>
          </a:p>
        </p:txBody>
      </p:sp>
      <p:sp>
        <p:nvSpPr>
          <p:cNvPr id="2" name="Datumsplatzhalter 1"/>
          <p:cNvSpPr>
            <a:spLocks noGrp="1"/>
          </p:cNvSpPr>
          <p:nvPr>
            <p:ph type="dt" sz="half" idx="10"/>
          </p:nvPr>
        </p:nvSpPr>
        <p:spPr/>
        <p:txBody>
          <a:bodyPr/>
          <a:lstStyle/>
          <a:p>
            <a:r>
              <a:rPr lang="de-DE" dirty="0"/>
              <a:t>September 2020</a:t>
            </a:r>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4</a:t>
            </a:fld>
            <a:endParaRPr lang="tr-TR"/>
          </a:p>
        </p:txBody>
      </p:sp>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pic>
        <p:nvPicPr>
          <p:cNvPr id="9" name="Folie 0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52400" y="524504"/>
            <a:ext cx="609600" cy="609600"/>
          </a:xfrm>
          <a:prstGeom prst="rect">
            <a:avLst/>
          </a:prstGeom>
        </p:spPr>
      </p:pic>
    </p:spTree>
    <p:extLst>
      <p:ext uri="{BB962C8B-B14F-4D97-AF65-F5344CB8AC3E}">
        <p14:creationId xmlns:p14="http://schemas.microsoft.com/office/powerpoint/2010/main" val="3143040115"/>
      </p:ext>
    </p:extLst>
  </p:cSld>
  <p:clrMapOvr>
    <a:masterClrMapping/>
  </p:clrMapOvr>
  <mc:AlternateContent xmlns:mc="http://schemas.openxmlformats.org/markup-compatibility/2006">
    <mc:Choice xmlns:p14="http://schemas.microsoft.com/office/powerpoint/2010/main" Requires="p14">
      <p:transition spd="slow" p14:dur="2000" advTm="2408"/>
    </mc:Choice>
    <mc:Fallback>
      <p:transition spd="slow" advTm="2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32" fill="hold"/>
                                        <p:tgtEl>
                                          <p:spTgt spid="9"/>
                                        </p:tgtEl>
                                      </p:cBhvr>
                                    </p:cmd>
                                  </p:childTnLst>
                                </p:cTn>
                              </p:par>
                              <p:par>
                                <p:cTn id="7" presetID="1" presetClass="entr" presetSubtype="0" fill="hold" nodeType="withEffect">
                                  <p:stCondLst>
                                    <p:cond delay="1300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2900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3900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4900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6600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Introduction: Situation at UHE</a:t>
            </a:r>
            <a:endParaRPr lang="en-US" dirty="0"/>
          </a:p>
        </p:txBody>
      </p:sp>
      <p:sp>
        <p:nvSpPr>
          <p:cNvPr id="6" name="Inhaltsplatzhalter 5"/>
          <p:cNvSpPr>
            <a:spLocks noGrp="1"/>
          </p:cNvSpPr>
          <p:nvPr>
            <p:ph idx="1"/>
          </p:nvPr>
        </p:nvSpPr>
        <p:spPr>
          <a:solidFill>
            <a:schemeClr val="bg1">
              <a:alpha val="90000"/>
            </a:schemeClr>
          </a:solidFill>
        </p:spPr>
        <p:txBody>
          <a:bodyPr>
            <a:normAutofit fontScale="92500" lnSpcReduction="20000"/>
          </a:bodyPr>
          <a:lstStyle/>
          <a:p>
            <a:r>
              <a:rPr lang="en-US" dirty="0" smtClean="0"/>
              <a:t>„TOP 300“ required the MII hospitals to create or update their existing LOINC mapping</a:t>
            </a:r>
          </a:p>
          <a:p>
            <a:r>
              <a:rPr lang="en-US" dirty="0" smtClean="0"/>
              <a:t>UHE: Previous mapping [4] based on RELMA [5]</a:t>
            </a:r>
            <a:endParaRPr lang="en-US" dirty="0" smtClean="0">
              <a:solidFill>
                <a:srgbClr val="FF0000"/>
              </a:solidFill>
            </a:endParaRPr>
          </a:p>
          <a:p>
            <a:pPr lvl="1"/>
            <a:r>
              <a:rPr lang="en-US" dirty="0" smtClean="0"/>
              <a:t>Not validated by laboratory experts</a:t>
            </a:r>
          </a:p>
          <a:p>
            <a:pPr lvl="1"/>
            <a:r>
              <a:rPr lang="en-US" dirty="0" smtClean="0"/>
              <a:t>Has not been updated since then</a:t>
            </a:r>
          </a:p>
          <a:p>
            <a:endParaRPr lang="en-US" dirty="0" smtClean="0"/>
          </a:p>
          <a:p>
            <a:pPr marL="0" indent="0" algn="ctr">
              <a:buNone/>
            </a:pPr>
            <a:r>
              <a:rPr lang="en-US" b="1" dirty="0" smtClean="0">
                <a:solidFill>
                  <a:schemeClr val="tx2">
                    <a:lumMod val="60000"/>
                    <a:lumOff val="40000"/>
                  </a:schemeClr>
                </a:solidFill>
              </a:rPr>
              <a:t>=&gt; UHE decided to develop a sustainable mapping infrastructure to be used for its 10,000 lab codes.</a:t>
            </a:r>
            <a:endParaRPr lang="en-US" dirty="0" smtClean="0"/>
          </a:p>
          <a:p>
            <a:endParaRPr lang="en-US" dirty="0" smtClean="0"/>
          </a:p>
          <a:p>
            <a:endParaRPr lang="en-US" dirty="0"/>
          </a:p>
        </p:txBody>
      </p:sp>
      <p:sp>
        <p:nvSpPr>
          <p:cNvPr id="2" name="Datumsplatzhalter 1"/>
          <p:cNvSpPr>
            <a:spLocks noGrp="1"/>
          </p:cNvSpPr>
          <p:nvPr>
            <p:ph type="dt" sz="half" idx="10"/>
          </p:nvPr>
        </p:nvSpPr>
        <p:spPr/>
        <p:txBody>
          <a:bodyPr/>
          <a:lstStyle/>
          <a:p>
            <a:r>
              <a:rPr lang="de-DE" dirty="0"/>
              <a:t>September 2020</a:t>
            </a:r>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5</a:t>
            </a:fld>
            <a:endParaRPr lang="tr-TR"/>
          </a:p>
        </p:txBody>
      </p:sp>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pic>
        <p:nvPicPr>
          <p:cNvPr id="10" name="Folie 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46623" y="377825"/>
            <a:ext cx="609600" cy="609600"/>
          </a:xfrm>
          <a:prstGeom prst="rect">
            <a:avLst/>
          </a:prstGeom>
        </p:spPr>
      </p:pic>
    </p:spTree>
    <p:extLst>
      <p:ext uri="{BB962C8B-B14F-4D97-AF65-F5344CB8AC3E}">
        <p14:creationId xmlns:p14="http://schemas.microsoft.com/office/powerpoint/2010/main" val="3758028948"/>
      </p:ext>
    </p:extLst>
  </p:cSld>
  <p:clrMapOvr>
    <a:masterClrMapping/>
  </p:clrMapOvr>
  <mc:AlternateContent xmlns:mc="http://schemas.openxmlformats.org/markup-compatibility/2006">
    <mc:Choice xmlns:p14="http://schemas.microsoft.com/office/powerpoint/2010/main" Requires="p14">
      <p:transition spd="slow" p14:dur="2000" advTm="60000"/>
    </mc:Choice>
    <mc:Fallback>
      <p:transition spd="slow" advTm="6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1380" fill="hold"/>
                                        <p:tgtEl>
                                          <p:spTgt spid="10"/>
                                        </p:tgtEl>
                                      </p:cBhvr>
                                    </p:cmd>
                                  </p:childTnLst>
                                </p:cTn>
                              </p:par>
                              <p:par>
                                <p:cTn id="7" presetID="1" presetClass="entr" presetSubtype="0" fill="hold" nodeType="withEffect">
                                  <p:stCondLst>
                                    <p:cond delay="1200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1200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1200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3520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5"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en-US" dirty="0" smtClean="0"/>
              <a:t>Methods: Requirements</a:t>
            </a:r>
            <a:endParaRPr lang="en-US" dirty="0"/>
          </a:p>
        </p:txBody>
      </p:sp>
      <p:sp>
        <p:nvSpPr>
          <p:cNvPr id="6" name="Inhaltsplatzhalter 5"/>
          <p:cNvSpPr>
            <a:spLocks noGrp="1"/>
          </p:cNvSpPr>
          <p:nvPr>
            <p:ph idx="1"/>
          </p:nvPr>
        </p:nvSpPr>
        <p:spPr>
          <a:xfrm>
            <a:off x="457200" y="1200151"/>
            <a:ext cx="5717097" cy="3394472"/>
          </a:xfrm>
          <a:solidFill>
            <a:schemeClr val="bg1">
              <a:alpha val="90000"/>
            </a:schemeClr>
          </a:solidFill>
        </p:spPr>
        <p:txBody>
          <a:bodyPr>
            <a:normAutofit/>
          </a:bodyPr>
          <a:lstStyle/>
          <a:p>
            <a:r>
              <a:rPr lang="en-US" dirty="0" smtClean="0"/>
              <a:t>Executable on </a:t>
            </a:r>
            <a:r>
              <a:rPr lang="en-US" dirty="0" smtClean="0"/>
              <a:t>all local </a:t>
            </a:r>
            <a:r>
              <a:rPr lang="en-US" dirty="0" smtClean="0"/>
              <a:t>PCs</a:t>
            </a:r>
          </a:p>
          <a:p>
            <a:r>
              <a:rPr lang="en-US" dirty="0" smtClean="0"/>
              <a:t>Central user authentication</a:t>
            </a:r>
          </a:p>
          <a:p>
            <a:r>
              <a:rPr lang="en-US" dirty="0" smtClean="0"/>
              <a:t>Full versioning &amp; audit trail</a:t>
            </a:r>
          </a:p>
          <a:p>
            <a:r>
              <a:rPr lang="en-US" dirty="0" smtClean="0"/>
              <a:t>Support for multiple users</a:t>
            </a:r>
          </a:p>
          <a:p>
            <a:r>
              <a:rPr lang="en-US" dirty="0" smtClean="0"/>
              <a:t>Generic (not limited to LOINC)</a:t>
            </a:r>
          </a:p>
        </p:txBody>
      </p:sp>
      <p:sp>
        <p:nvSpPr>
          <p:cNvPr id="2" name="Datumsplatzhalter 1"/>
          <p:cNvSpPr>
            <a:spLocks noGrp="1"/>
          </p:cNvSpPr>
          <p:nvPr>
            <p:ph type="dt" sz="half" idx="10"/>
          </p:nvPr>
        </p:nvSpPr>
        <p:spPr/>
        <p:txBody>
          <a:bodyPr/>
          <a:lstStyle/>
          <a:p>
            <a:r>
              <a:rPr lang="de-DE" dirty="0"/>
              <a:t>September 2020</a:t>
            </a:r>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6</a:t>
            </a:fld>
            <a:endParaRPr lang="tr-TR"/>
          </a:p>
        </p:txBody>
      </p:sp>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sp>
        <p:nvSpPr>
          <p:cNvPr id="9" name="Inhaltsplatzhalter 5"/>
          <p:cNvSpPr txBox="1">
            <a:spLocks/>
          </p:cNvSpPr>
          <p:nvPr/>
        </p:nvSpPr>
        <p:spPr>
          <a:xfrm>
            <a:off x="6019800" y="1200192"/>
            <a:ext cx="3124199" cy="3394472"/>
          </a:xfrm>
          <a:prstGeom prst="rect">
            <a:avLst/>
          </a:prstGeom>
          <a:solidFill>
            <a:schemeClr val="bg1">
              <a:alpha val="90000"/>
            </a:schemeClr>
          </a:soli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b="1" dirty="0" smtClean="0">
                <a:solidFill>
                  <a:schemeClr val="tx2">
                    <a:lumMod val="60000"/>
                    <a:lumOff val="40000"/>
                  </a:schemeClr>
                </a:solidFill>
              </a:rPr>
              <a:t>=&gt;</a:t>
            </a:r>
            <a:r>
              <a:rPr lang="en-US" b="1" dirty="0" smtClean="0">
                <a:solidFill>
                  <a:schemeClr val="tx2">
                    <a:lumMod val="60000"/>
                    <a:lumOff val="40000"/>
                  </a:schemeClr>
                </a:solidFill>
              </a:rPr>
              <a:t> </a:t>
            </a:r>
            <a:r>
              <a:rPr lang="en-US" sz="2800" b="1" dirty="0" smtClean="0">
                <a:solidFill>
                  <a:schemeClr val="tx2">
                    <a:lumMod val="60000"/>
                    <a:lumOff val="40000"/>
                  </a:schemeClr>
                </a:solidFill>
              </a:rPr>
              <a:t>C# Windows</a:t>
            </a:r>
            <a:endParaRPr lang="en-US" b="1" dirty="0" smtClean="0">
              <a:solidFill>
                <a:schemeClr val="tx2">
                  <a:lumMod val="60000"/>
                  <a:lumOff val="40000"/>
                </a:schemeClr>
              </a:solidFill>
            </a:endParaRPr>
          </a:p>
          <a:p>
            <a:pPr marL="0" indent="0">
              <a:buNone/>
            </a:pPr>
            <a:r>
              <a:rPr lang="en-US" sz="2800" b="1" dirty="0" smtClean="0">
                <a:solidFill>
                  <a:schemeClr val="tx2">
                    <a:lumMod val="60000"/>
                    <a:lumOff val="40000"/>
                  </a:schemeClr>
                </a:solidFill>
              </a:rPr>
              <a:t>=&gt;</a:t>
            </a:r>
            <a:r>
              <a:rPr lang="en-US" b="1" dirty="0" smtClean="0">
                <a:solidFill>
                  <a:schemeClr val="tx2">
                    <a:lumMod val="60000"/>
                    <a:lumOff val="40000"/>
                  </a:schemeClr>
                </a:solidFill>
              </a:rPr>
              <a:t> </a:t>
            </a:r>
            <a:r>
              <a:rPr lang="en-US" sz="2800" b="1" dirty="0" smtClean="0">
                <a:solidFill>
                  <a:schemeClr val="tx2">
                    <a:lumMod val="60000"/>
                    <a:lumOff val="40000"/>
                  </a:schemeClr>
                </a:solidFill>
              </a:rPr>
              <a:t>LDAP</a:t>
            </a:r>
          </a:p>
          <a:p>
            <a:pPr marL="0" indent="0">
              <a:buNone/>
            </a:pPr>
            <a:endParaRPr lang="en-US" sz="1100" b="1" dirty="0" smtClean="0">
              <a:solidFill>
                <a:schemeClr val="tx2">
                  <a:lumMod val="60000"/>
                  <a:lumOff val="40000"/>
                </a:schemeClr>
              </a:solidFill>
            </a:endParaRPr>
          </a:p>
          <a:p>
            <a:pPr marL="0" indent="0">
              <a:buNone/>
            </a:pPr>
            <a:r>
              <a:rPr lang="en-US" sz="1100" b="1" dirty="0" smtClean="0">
                <a:solidFill>
                  <a:schemeClr val="tx2">
                    <a:lumMod val="60000"/>
                    <a:lumOff val="40000"/>
                  </a:schemeClr>
                </a:solidFill>
              </a:rPr>
              <a:t> </a:t>
            </a:r>
          </a:p>
          <a:p>
            <a:pPr marL="0" indent="0">
              <a:buNone/>
            </a:pPr>
            <a:r>
              <a:rPr lang="en-US" sz="2800" b="1" dirty="0" smtClean="0">
                <a:solidFill>
                  <a:schemeClr val="tx2">
                    <a:lumMod val="60000"/>
                    <a:lumOff val="40000"/>
                  </a:schemeClr>
                </a:solidFill>
              </a:rPr>
              <a:t>    Central database</a:t>
            </a:r>
            <a:br>
              <a:rPr lang="en-US" sz="2800" b="1" dirty="0" smtClean="0">
                <a:solidFill>
                  <a:schemeClr val="tx2">
                    <a:lumMod val="60000"/>
                    <a:lumOff val="40000"/>
                  </a:schemeClr>
                </a:solidFill>
              </a:rPr>
            </a:br>
            <a:r>
              <a:rPr lang="en-US" sz="1100" b="1" dirty="0" smtClean="0">
                <a:solidFill>
                  <a:schemeClr val="tx2">
                    <a:lumMod val="60000"/>
                    <a:lumOff val="40000"/>
                  </a:schemeClr>
                </a:solidFill>
              </a:rPr>
              <a:t> </a:t>
            </a:r>
            <a:endParaRPr lang="en-US" sz="3600" b="1" dirty="0" smtClean="0">
              <a:solidFill>
                <a:schemeClr val="tx2">
                  <a:lumMod val="60000"/>
                  <a:lumOff val="40000"/>
                </a:schemeClr>
              </a:solidFill>
            </a:endParaRPr>
          </a:p>
          <a:p>
            <a:pPr marL="0" indent="0">
              <a:buNone/>
            </a:pPr>
            <a:r>
              <a:rPr lang="en-US" sz="2800" b="1" dirty="0" smtClean="0">
                <a:solidFill>
                  <a:schemeClr val="tx2">
                    <a:lumMod val="60000"/>
                    <a:lumOff val="40000"/>
                  </a:schemeClr>
                </a:solidFill>
              </a:rPr>
              <a:t>=&gt; State machine</a:t>
            </a:r>
            <a:r>
              <a:rPr lang="en-US" b="1" dirty="0" smtClean="0">
                <a:solidFill>
                  <a:schemeClr val="tx2">
                    <a:lumMod val="60000"/>
                    <a:lumOff val="40000"/>
                  </a:schemeClr>
                </a:solidFill>
              </a:rPr>
              <a:t> </a:t>
            </a:r>
          </a:p>
          <a:p>
            <a:endParaRPr lang="en-US" dirty="0" smtClean="0">
              <a:solidFill>
                <a:schemeClr val="tx2">
                  <a:lumMod val="60000"/>
                  <a:lumOff val="40000"/>
                </a:schemeClr>
              </a:solidFill>
            </a:endParaRPr>
          </a:p>
          <a:p>
            <a:endParaRPr lang="en-US" dirty="0">
              <a:solidFill>
                <a:schemeClr val="tx2">
                  <a:lumMod val="60000"/>
                  <a:lumOff val="40000"/>
                </a:schemeClr>
              </a:solidFill>
            </a:endParaRPr>
          </a:p>
        </p:txBody>
      </p:sp>
      <p:sp>
        <p:nvSpPr>
          <p:cNvPr id="10" name="Geschweifte Klammer rechts 9"/>
          <p:cNvSpPr/>
          <p:nvPr/>
        </p:nvSpPr>
        <p:spPr>
          <a:xfrm>
            <a:off x="6123125" y="2592199"/>
            <a:ext cx="189451" cy="897622"/>
          </a:xfrm>
          <a:prstGeom prst="rightBrace">
            <a:avLst>
              <a:gd name="adj1" fmla="val 39570"/>
              <a:gd name="adj2" fmla="val 50000"/>
            </a:avLst>
          </a:prstGeom>
          <a:ln w="44450">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3" name="Folie 0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18921" y="657394"/>
            <a:ext cx="609600" cy="609600"/>
          </a:xfrm>
          <a:prstGeom prst="rect">
            <a:avLst/>
          </a:prstGeom>
        </p:spPr>
      </p:pic>
    </p:spTree>
    <p:extLst>
      <p:ext uri="{BB962C8B-B14F-4D97-AF65-F5344CB8AC3E}">
        <p14:creationId xmlns:p14="http://schemas.microsoft.com/office/powerpoint/2010/main" val="1391684960"/>
      </p:ext>
    </p:extLst>
  </p:cSld>
  <p:clrMapOvr>
    <a:masterClrMapping/>
  </p:clrMapOvr>
  <mc:AlternateContent xmlns:mc="http://schemas.openxmlformats.org/markup-compatibility/2006">
    <mc:Choice xmlns:p14="http://schemas.microsoft.com/office/powerpoint/2010/main" Requires="p14">
      <p:transition spd="slow" p14:dur="2000" advTm="61000"/>
    </mc:Choice>
    <mc:Fallback>
      <p:transition spd="slow" advTm="6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4412" fill="hold"/>
                                        <p:tgtEl>
                                          <p:spTgt spid="13"/>
                                        </p:tgtEl>
                                      </p:cBhvr>
                                    </p:cmd>
                                  </p:childTnLst>
                                </p:cTn>
                              </p:par>
                              <p:par>
                                <p:cTn id="7" presetID="1" presetClass="entr" presetSubtype="0" fill="hold" nodeType="withEffect">
                                  <p:stCondLst>
                                    <p:cond delay="760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1320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1840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2840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3960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nodeType="withEffect">
                                  <p:stCondLst>
                                    <p:cond delay="4320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grpId="0" nodeType="withEffect">
                                  <p:stCondLst>
                                    <p:cond delay="5000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5000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par>
                                <p:cTn id="23" presetID="1" presetClass="entr" presetSubtype="0" fill="hold" nodeType="withEffect">
                                  <p:stCondLst>
                                    <p:cond delay="6000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13"/>
                </p:tgtEl>
              </p:cMediaNode>
            </p:audio>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2" name="Datumsplatzhalter 1"/>
          <p:cNvSpPr>
            <a:spLocks noGrp="1"/>
          </p:cNvSpPr>
          <p:nvPr>
            <p:ph type="dt" sz="half" idx="10"/>
          </p:nvPr>
        </p:nvSpPr>
        <p:spPr/>
        <p:txBody>
          <a:bodyPr/>
          <a:lstStyle/>
          <a:p>
            <a:r>
              <a:rPr lang="de-DE" dirty="0"/>
              <a:t>September 2020</a:t>
            </a:r>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sp>
        <p:nvSpPr>
          <p:cNvPr id="74" name="Rechteck 73"/>
          <p:cNvSpPr/>
          <p:nvPr/>
        </p:nvSpPr>
        <p:spPr>
          <a:xfrm>
            <a:off x="165100" y="736600"/>
            <a:ext cx="8737600" cy="375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Grafik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6810" y="0"/>
            <a:ext cx="6850380" cy="5143500"/>
          </a:xfrm>
          <a:prstGeom prst="rect">
            <a:avLst/>
          </a:prstGeom>
          <a:effectLst>
            <a:outerShdw blurRad="50800" dist="38100" dir="2700000" algn="tl" rotWithShape="0">
              <a:prstClr val="black">
                <a:alpha val="40000"/>
              </a:prstClr>
            </a:outerShdw>
          </a:effectLst>
        </p:spPr>
      </p:pic>
      <p:sp>
        <p:nvSpPr>
          <p:cNvPr id="4" name="Foliennummernplatzhalter 3"/>
          <p:cNvSpPr>
            <a:spLocks noGrp="1"/>
          </p:cNvSpPr>
          <p:nvPr>
            <p:ph type="sldNum" sz="quarter" idx="12"/>
          </p:nvPr>
        </p:nvSpPr>
        <p:spPr/>
        <p:txBody>
          <a:bodyPr/>
          <a:lstStyle/>
          <a:p>
            <a:fld id="{82B5CBB3-B987-6F48-8E8C-C236338FD021}" type="slidenum">
              <a:rPr lang="tr-TR"/>
              <a:t>7</a:t>
            </a:fld>
            <a:endParaRPr lang="tr-TR"/>
          </a:p>
        </p:txBody>
      </p:sp>
      <p:sp>
        <p:nvSpPr>
          <p:cNvPr id="14" name="Rechteck 13"/>
          <p:cNvSpPr/>
          <p:nvPr/>
        </p:nvSpPr>
        <p:spPr>
          <a:xfrm>
            <a:off x="1205864" y="266929"/>
            <a:ext cx="1826895" cy="3299231"/>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hteck 38"/>
          <p:cNvSpPr/>
          <p:nvPr/>
        </p:nvSpPr>
        <p:spPr>
          <a:xfrm>
            <a:off x="1205865" y="4053840"/>
            <a:ext cx="1842135" cy="762000"/>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hteck 39"/>
          <p:cNvSpPr/>
          <p:nvPr/>
        </p:nvSpPr>
        <p:spPr>
          <a:xfrm>
            <a:off x="3108960" y="4057650"/>
            <a:ext cx="1805940" cy="352426"/>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hteck 41"/>
          <p:cNvSpPr/>
          <p:nvPr/>
        </p:nvSpPr>
        <p:spPr>
          <a:xfrm>
            <a:off x="4987636" y="495371"/>
            <a:ext cx="2394240" cy="543719"/>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hteck 42"/>
          <p:cNvSpPr/>
          <p:nvPr/>
        </p:nvSpPr>
        <p:spPr>
          <a:xfrm>
            <a:off x="5015345" y="3817619"/>
            <a:ext cx="2909455" cy="746761"/>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hteck 43"/>
          <p:cNvSpPr/>
          <p:nvPr/>
        </p:nvSpPr>
        <p:spPr>
          <a:xfrm>
            <a:off x="4987289" y="1581150"/>
            <a:ext cx="2937511" cy="2030730"/>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Folie 07">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268605" y="718415"/>
            <a:ext cx="609600" cy="609600"/>
          </a:xfrm>
          <a:prstGeom prst="rect">
            <a:avLst/>
          </a:prstGeom>
        </p:spPr>
      </p:pic>
    </p:spTree>
    <p:custDataLst>
      <p:tags r:id="rId1"/>
    </p:custDataLst>
    <p:extLst>
      <p:ext uri="{BB962C8B-B14F-4D97-AF65-F5344CB8AC3E}">
        <p14:creationId xmlns:p14="http://schemas.microsoft.com/office/powerpoint/2010/main" val="943902664"/>
      </p:ext>
    </p:extLst>
  </p:cSld>
  <p:clrMapOvr>
    <a:masterClrMapping/>
  </p:clrMapOvr>
  <mc:AlternateContent xmlns:mc="http://schemas.openxmlformats.org/markup-compatibility/2006">
    <mc:Choice xmlns:p14="http://schemas.microsoft.com/office/powerpoint/2010/main" Requires="p14">
      <p:transition spd="slow" p14:dur="2000" advTm="65000"/>
    </mc:Choice>
    <mc:Fallback>
      <p:transition spd="slow" advTm="6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664" fill="hold"/>
                                        <p:tgtEl>
                                          <p:spTgt spid="5"/>
                                        </p:tgtEl>
                                      </p:cBhvr>
                                    </p:cmd>
                                  </p:childTnLst>
                                </p:cTn>
                              </p:par>
                              <p:par>
                                <p:cTn id="7" presetID="1" presetClass="entr" presetSubtype="0" fill="hold" grpId="0" nodeType="withEffect">
                                  <p:stCondLst>
                                    <p:cond delay="160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xit" presetSubtype="0" fill="hold" grpId="1" nodeType="withEffect">
                                  <p:stCondLst>
                                    <p:cond delay="800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800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xit" presetSubtype="0" fill="hold" grpId="1" nodeType="withEffect">
                                  <p:stCondLst>
                                    <p:cond delay="16000"/>
                                  </p:stCondLst>
                                  <p:childTnLst>
                                    <p:set>
                                      <p:cBhvr>
                                        <p:cTn id="14" dur="1" fill="hold">
                                          <p:stCondLst>
                                            <p:cond delay="0"/>
                                          </p:stCondLst>
                                        </p:cTn>
                                        <p:tgtEl>
                                          <p:spTgt spid="39"/>
                                        </p:tgtEl>
                                        <p:attrNameLst>
                                          <p:attrName>style.visibility</p:attrName>
                                        </p:attrNameLst>
                                      </p:cBhvr>
                                      <p:to>
                                        <p:strVal val="hidden"/>
                                      </p:to>
                                    </p:set>
                                  </p:childTnLst>
                                </p:cTn>
                              </p:par>
                              <p:par>
                                <p:cTn id="15" presetID="1" presetClass="entr" presetSubtype="0" fill="hold" grpId="0" nodeType="withEffect">
                                  <p:stCondLst>
                                    <p:cond delay="1600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xit" presetSubtype="0" fill="hold" grpId="1" nodeType="withEffect">
                                  <p:stCondLst>
                                    <p:cond delay="24000"/>
                                  </p:stCondLst>
                                  <p:childTnLst>
                                    <p:set>
                                      <p:cBhvr>
                                        <p:cTn id="18" dur="1" fill="hold">
                                          <p:stCondLst>
                                            <p:cond delay="0"/>
                                          </p:stCondLst>
                                        </p:cTn>
                                        <p:tgtEl>
                                          <p:spTgt spid="40"/>
                                        </p:tgtEl>
                                        <p:attrNameLst>
                                          <p:attrName>style.visibility</p:attrName>
                                        </p:attrNameLst>
                                      </p:cBhvr>
                                      <p:to>
                                        <p:strVal val="hidden"/>
                                      </p:to>
                                    </p:set>
                                  </p:childTnLst>
                                </p:cTn>
                              </p:par>
                              <p:par>
                                <p:cTn id="19" presetID="1" presetClass="entr" presetSubtype="0" fill="hold" grpId="0" nodeType="withEffect">
                                  <p:stCondLst>
                                    <p:cond delay="2400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xit" presetSubtype="0" fill="hold" grpId="1" nodeType="withEffect">
                                  <p:stCondLst>
                                    <p:cond delay="32000"/>
                                  </p:stCondLst>
                                  <p:childTnLst>
                                    <p:set>
                                      <p:cBhvr>
                                        <p:cTn id="22" dur="1" fill="hold">
                                          <p:stCondLst>
                                            <p:cond delay="0"/>
                                          </p:stCondLst>
                                        </p:cTn>
                                        <p:tgtEl>
                                          <p:spTgt spid="42"/>
                                        </p:tgtEl>
                                        <p:attrNameLst>
                                          <p:attrName>style.visibility</p:attrName>
                                        </p:attrNameLst>
                                      </p:cBhvr>
                                      <p:to>
                                        <p:strVal val="hidden"/>
                                      </p:to>
                                    </p:set>
                                  </p:childTnLst>
                                </p:cTn>
                              </p:par>
                              <p:par>
                                <p:cTn id="23" presetID="1" presetClass="entr" presetSubtype="0" fill="hold" grpId="0" nodeType="withEffect">
                                  <p:stCondLst>
                                    <p:cond delay="3200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xit" presetSubtype="0" fill="hold" grpId="1" nodeType="withEffect">
                                  <p:stCondLst>
                                    <p:cond delay="48000"/>
                                  </p:stCondLst>
                                  <p:childTnLst>
                                    <p:set>
                                      <p:cBhvr>
                                        <p:cTn id="26" dur="1" fill="hold">
                                          <p:stCondLst>
                                            <p:cond delay="0"/>
                                          </p:stCondLst>
                                        </p:cTn>
                                        <p:tgtEl>
                                          <p:spTgt spid="44"/>
                                        </p:tgtEl>
                                        <p:attrNameLst>
                                          <p:attrName>style.visibility</p:attrName>
                                        </p:attrNameLst>
                                      </p:cBhvr>
                                      <p:to>
                                        <p:strVal val="hidden"/>
                                      </p:to>
                                    </p:set>
                                  </p:childTnLst>
                                </p:cTn>
                              </p:par>
                              <p:par>
                                <p:cTn id="27" presetID="1" presetClass="entr" presetSubtype="0" fill="hold" grpId="0" nodeType="withEffect">
                                  <p:stCondLst>
                                    <p:cond delay="4800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xit" presetSubtype="0" fill="hold" grpId="1" nodeType="withEffect">
                                  <p:stCondLst>
                                    <p:cond delay="63200"/>
                                  </p:stCondLst>
                                  <p:childTnLst>
                                    <p:set>
                                      <p:cBhvr>
                                        <p:cTn id="30"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31" fill="hold" display="0">
                  <p:stCondLst>
                    <p:cond delay="indefinite"/>
                  </p:stCondLst>
                  <p:endCondLst>
                    <p:cond evt="onStopAudio" delay="0">
                      <p:tgtEl>
                        <p:sldTgt/>
                      </p:tgtEl>
                    </p:cond>
                  </p:endCondLst>
                </p:cTn>
                <p:tgtEl>
                  <p:spTgt spid="5"/>
                </p:tgtEl>
              </p:cMediaNode>
            </p:audio>
          </p:childTnLst>
        </p:cTn>
      </p:par>
    </p:tnLst>
    <p:bldLst>
      <p:bldP spid="14" grpId="0" animBg="1"/>
      <p:bldP spid="14" grpId="1" animBg="1"/>
      <p:bldP spid="39" grpId="0" animBg="1"/>
      <p:bldP spid="39" grpId="1" animBg="1"/>
      <p:bldP spid="40" grpId="0" animBg="1"/>
      <p:bldP spid="40" grpId="1" animBg="1"/>
      <p:bldP spid="42" grpId="0" animBg="1"/>
      <p:bldP spid="42" grpId="1" animBg="1"/>
      <p:bldP spid="43" grpId="0" animBg="1"/>
      <p:bldP spid="43" grpId="1" animBg="1"/>
      <p:bldP spid="44" grpId="0" animBg="1"/>
      <p:bldP spid="4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hteck 73"/>
          <p:cNvSpPr/>
          <p:nvPr/>
        </p:nvSpPr>
        <p:spPr>
          <a:xfrm>
            <a:off x="165100" y="736600"/>
            <a:ext cx="8737600" cy="375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el 4"/>
          <p:cNvSpPr>
            <a:spLocks noGrp="1"/>
          </p:cNvSpPr>
          <p:nvPr>
            <p:ph type="title"/>
          </p:nvPr>
        </p:nvSpPr>
        <p:spPr/>
        <p:txBody>
          <a:bodyPr/>
          <a:lstStyle/>
          <a:p>
            <a:r>
              <a:rPr lang="en-US" dirty="0" smtClean="0"/>
              <a:t>Methods: State Machine</a:t>
            </a:r>
            <a:endParaRPr lang="en-US" dirty="0"/>
          </a:p>
        </p:txBody>
      </p:sp>
      <p:sp>
        <p:nvSpPr>
          <p:cNvPr id="2" name="Datumsplatzhalter 1"/>
          <p:cNvSpPr>
            <a:spLocks noGrp="1"/>
          </p:cNvSpPr>
          <p:nvPr>
            <p:ph type="dt" sz="half" idx="10"/>
          </p:nvPr>
        </p:nvSpPr>
        <p:spPr/>
        <p:txBody>
          <a:bodyPr/>
          <a:lstStyle/>
          <a:p>
            <a:r>
              <a:rPr lang="de-DE" dirty="0"/>
              <a:t>September 2020</a:t>
            </a:r>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8</a:t>
            </a:fld>
            <a:endParaRPr lang="tr-TR"/>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pic>
        <p:nvPicPr>
          <p:cNvPr id="73" name="Grafik 72"/>
          <p:cNvPicPr>
            <a:picLocks noChangeAspect="1"/>
          </p:cNvPicPr>
          <p:nvPr/>
        </p:nvPicPr>
        <p:blipFill>
          <a:blip r:embed="rId8"/>
          <a:stretch>
            <a:fillRect/>
          </a:stretch>
        </p:blipFill>
        <p:spPr>
          <a:xfrm>
            <a:off x="758724" y="1125533"/>
            <a:ext cx="7626552" cy="3197234"/>
          </a:xfrm>
          <a:prstGeom prst="rect">
            <a:avLst/>
          </a:prstGeom>
        </p:spPr>
      </p:pic>
      <p:grpSp>
        <p:nvGrpSpPr>
          <p:cNvPr id="6" name="Gruppieren 5"/>
          <p:cNvGrpSpPr/>
          <p:nvPr/>
        </p:nvGrpSpPr>
        <p:grpSpPr>
          <a:xfrm>
            <a:off x="904240" y="1574800"/>
            <a:ext cx="7113638" cy="1455181"/>
            <a:chOff x="904240" y="1574800"/>
            <a:chExt cx="7113638" cy="1455181"/>
          </a:xfrm>
        </p:grpSpPr>
        <p:sp>
          <p:nvSpPr>
            <p:cNvPr id="10" name="Rechteck 9"/>
            <p:cNvSpPr/>
            <p:nvPr/>
          </p:nvSpPr>
          <p:spPr>
            <a:xfrm>
              <a:off x="904240" y="1574800"/>
              <a:ext cx="2123440" cy="477520"/>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hteck 10"/>
            <p:cNvSpPr/>
            <p:nvPr/>
          </p:nvSpPr>
          <p:spPr>
            <a:xfrm>
              <a:off x="904240" y="2552461"/>
              <a:ext cx="2123440" cy="477520"/>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hteck 12"/>
            <p:cNvSpPr/>
            <p:nvPr/>
          </p:nvSpPr>
          <p:spPr>
            <a:xfrm>
              <a:off x="3403600" y="1574800"/>
              <a:ext cx="2123440" cy="477520"/>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hteck 13"/>
            <p:cNvSpPr/>
            <p:nvPr/>
          </p:nvSpPr>
          <p:spPr>
            <a:xfrm>
              <a:off x="3403600" y="2552461"/>
              <a:ext cx="2123440" cy="477520"/>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hteck 14"/>
            <p:cNvSpPr/>
            <p:nvPr/>
          </p:nvSpPr>
          <p:spPr>
            <a:xfrm>
              <a:off x="5894438" y="1574800"/>
              <a:ext cx="2123440" cy="477520"/>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hteck 15"/>
            <p:cNvSpPr/>
            <p:nvPr/>
          </p:nvSpPr>
          <p:spPr>
            <a:xfrm>
              <a:off x="5894438" y="2552461"/>
              <a:ext cx="2123440" cy="477520"/>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9" name="Rechteck 18"/>
          <p:cNvSpPr/>
          <p:nvPr/>
        </p:nvSpPr>
        <p:spPr>
          <a:xfrm>
            <a:off x="913972" y="1574800"/>
            <a:ext cx="2123440" cy="477520"/>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hteck 23"/>
          <p:cNvSpPr/>
          <p:nvPr/>
        </p:nvSpPr>
        <p:spPr>
          <a:xfrm>
            <a:off x="5904170" y="2552461"/>
            <a:ext cx="2123440" cy="477520"/>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hteck 27"/>
          <p:cNvSpPr/>
          <p:nvPr/>
        </p:nvSpPr>
        <p:spPr>
          <a:xfrm>
            <a:off x="913972" y="3693004"/>
            <a:ext cx="7103906" cy="513236"/>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hteck 28"/>
          <p:cNvSpPr/>
          <p:nvPr/>
        </p:nvSpPr>
        <p:spPr>
          <a:xfrm>
            <a:off x="3403600" y="1569252"/>
            <a:ext cx="2123440" cy="1460730"/>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Folie 0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57200" y="495530"/>
            <a:ext cx="609600" cy="609600"/>
          </a:xfrm>
          <a:prstGeom prst="rect">
            <a:avLst/>
          </a:prstGeom>
        </p:spPr>
      </p:pic>
    </p:spTree>
    <p:custDataLst>
      <p:tags r:id="rId1"/>
    </p:custDataLst>
    <p:extLst>
      <p:ext uri="{BB962C8B-B14F-4D97-AF65-F5344CB8AC3E}">
        <p14:creationId xmlns:p14="http://schemas.microsoft.com/office/powerpoint/2010/main" val="2760834717"/>
      </p:ext>
    </p:extLst>
  </p:cSld>
  <p:clrMapOvr>
    <a:masterClrMapping/>
  </p:clrMapOvr>
  <mc:AlternateContent xmlns:mc="http://schemas.openxmlformats.org/markup-compatibility/2006">
    <mc:Choice xmlns:p14="http://schemas.microsoft.com/office/powerpoint/2010/main" Requires="p14">
      <p:transition spd="slow" p14:dur="2000" advTm="9184"/>
    </mc:Choice>
    <mc:Fallback>
      <p:transition spd="slow" advTm="9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728" fill="hold"/>
                                        <p:tgtEl>
                                          <p:spTgt spid="9"/>
                                        </p:tgtEl>
                                      </p:cBhvr>
                                    </p:cmd>
                                  </p:childTnLst>
                                </p:cTn>
                              </p:par>
                              <p:par>
                                <p:cTn id="7" presetID="1" presetClass="entr" presetSubtype="0" fill="hold" nodeType="withEffect">
                                  <p:stCondLst>
                                    <p:cond delay="148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xit" presetSubtype="0" fill="hold" nodeType="withEffect">
                                  <p:stCondLst>
                                    <p:cond delay="1800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2080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xit" presetSubtype="0" fill="hold" grpId="1" nodeType="withEffect">
                                  <p:stCondLst>
                                    <p:cond delay="2400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ntr" presetSubtype="0" fill="hold" grpId="0" nodeType="withEffect">
                                  <p:stCondLst>
                                    <p:cond delay="2700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xit" presetSubtype="0" fill="hold" grpId="1" nodeType="withEffect">
                                  <p:stCondLst>
                                    <p:cond delay="35600"/>
                                  </p:stCondLst>
                                  <p:childTnLst>
                                    <p:set>
                                      <p:cBhvr>
                                        <p:cTn id="18" dur="1" fill="hold">
                                          <p:stCondLst>
                                            <p:cond delay="0"/>
                                          </p:stCondLst>
                                        </p:cTn>
                                        <p:tgtEl>
                                          <p:spTgt spid="24"/>
                                        </p:tgtEl>
                                        <p:attrNameLst>
                                          <p:attrName>style.visibility</p:attrName>
                                        </p:attrNameLst>
                                      </p:cBhvr>
                                      <p:to>
                                        <p:strVal val="hidden"/>
                                      </p:to>
                                    </p:set>
                                  </p:childTnLst>
                                </p:cTn>
                              </p:par>
                              <p:par>
                                <p:cTn id="19" presetID="1" presetClass="entr" presetSubtype="0" fill="hold" grpId="0" nodeType="withEffect">
                                  <p:stCondLst>
                                    <p:cond delay="3960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xit" presetSubtype="0" fill="hold" grpId="1" nodeType="withEffect">
                                  <p:stCondLst>
                                    <p:cond delay="44000"/>
                                  </p:stCondLst>
                                  <p:childTnLst>
                                    <p:set>
                                      <p:cBhvr>
                                        <p:cTn id="22" dur="1" fill="hold">
                                          <p:stCondLst>
                                            <p:cond delay="0"/>
                                          </p:stCondLst>
                                        </p:cTn>
                                        <p:tgtEl>
                                          <p:spTgt spid="29"/>
                                        </p:tgtEl>
                                        <p:attrNameLst>
                                          <p:attrName>style.visibility</p:attrName>
                                        </p:attrNameLst>
                                      </p:cBhvr>
                                      <p:to>
                                        <p:strVal val="hidden"/>
                                      </p:to>
                                    </p:set>
                                  </p:childTnLst>
                                </p:cTn>
                              </p:par>
                              <p:par>
                                <p:cTn id="23" presetID="1" presetClass="entr" presetSubtype="0" fill="hold" grpId="0" nodeType="withEffect">
                                  <p:stCondLst>
                                    <p:cond delay="5800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5" fill="hold" display="0">
                  <p:stCondLst>
                    <p:cond delay="indefinite"/>
                  </p:stCondLst>
                  <p:endCondLst>
                    <p:cond evt="onStopAudio" delay="0">
                      <p:tgtEl>
                        <p:sldTgt/>
                      </p:tgtEl>
                    </p:cond>
                  </p:endCondLst>
                </p:cTn>
                <p:tgtEl>
                  <p:spTgt spid="9"/>
                </p:tgtEl>
              </p:cMediaNode>
            </p:audio>
          </p:childTnLst>
        </p:cTn>
      </p:par>
    </p:tnLst>
    <p:bldLst>
      <p:bldP spid="19" grpId="0" animBg="1"/>
      <p:bldP spid="19" grpId="1" animBg="1"/>
      <p:bldP spid="24" grpId="0" animBg="1"/>
      <p:bldP spid="24" grpId="1" animBg="1"/>
      <p:bldP spid="28" grpId="0" animBg="1"/>
      <p:bldP spid="29" grpId="0" animBg="1"/>
      <p:bldP spid="2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hteck 73"/>
          <p:cNvSpPr/>
          <p:nvPr/>
        </p:nvSpPr>
        <p:spPr>
          <a:xfrm>
            <a:off x="165100" y="736600"/>
            <a:ext cx="8737600" cy="3759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el 4"/>
          <p:cNvSpPr>
            <a:spLocks noGrp="1"/>
          </p:cNvSpPr>
          <p:nvPr>
            <p:ph type="title"/>
          </p:nvPr>
        </p:nvSpPr>
        <p:spPr/>
        <p:txBody>
          <a:bodyPr>
            <a:normAutofit/>
          </a:bodyPr>
          <a:lstStyle/>
          <a:p>
            <a:r>
              <a:rPr lang="en-US" sz="3600" dirty="0" smtClean="0"/>
              <a:t>Results: User &amp; Workflow Configuration</a:t>
            </a:r>
            <a:endParaRPr lang="en-US" sz="3600" dirty="0"/>
          </a:p>
        </p:txBody>
      </p:sp>
      <p:sp>
        <p:nvSpPr>
          <p:cNvPr id="2" name="Datumsplatzhalter 1"/>
          <p:cNvSpPr>
            <a:spLocks noGrp="1"/>
          </p:cNvSpPr>
          <p:nvPr>
            <p:ph type="dt" sz="half" idx="10"/>
          </p:nvPr>
        </p:nvSpPr>
        <p:spPr/>
        <p:txBody>
          <a:bodyPr/>
          <a:lstStyle/>
          <a:p>
            <a:r>
              <a:rPr lang="de-DE" dirty="0"/>
              <a:t>September 2020</a:t>
            </a:r>
          </a:p>
        </p:txBody>
      </p:sp>
      <p:sp>
        <p:nvSpPr>
          <p:cNvPr id="3" name="Fußzeilenplatzhalter 2"/>
          <p:cNvSpPr>
            <a:spLocks noGrp="1"/>
          </p:cNvSpPr>
          <p:nvPr>
            <p:ph type="ftr" sz="quarter" idx="11"/>
          </p:nvPr>
        </p:nvSpPr>
        <p:spPr/>
        <p:txBody>
          <a:bodyPr/>
          <a:lstStyle/>
          <a:p>
            <a:r>
              <a:rPr lang="de-DE" dirty="0"/>
              <a:t>Sebastian Mate, Universitätsklinikum Erlangen</a:t>
            </a:r>
          </a:p>
        </p:txBody>
      </p:sp>
      <p:sp>
        <p:nvSpPr>
          <p:cNvPr id="4" name="Foliennummernplatzhalter 3"/>
          <p:cNvSpPr>
            <a:spLocks noGrp="1"/>
          </p:cNvSpPr>
          <p:nvPr>
            <p:ph type="sldNum" sz="quarter" idx="12"/>
          </p:nvPr>
        </p:nvSpPr>
        <p:spPr/>
        <p:txBody>
          <a:bodyPr/>
          <a:lstStyle/>
          <a:p>
            <a:fld id="{82B5CBB3-B987-6F48-8E8C-C236338FD021}" type="slidenum">
              <a:rPr lang="tr-TR"/>
              <a:t>9</a:t>
            </a:fld>
            <a:endParaRPr lang="tr-TR"/>
          </a:p>
        </p:txBody>
      </p:sp>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9515" y="0"/>
            <a:ext cx="1594485" cy="436750"/>
          </a:xfrm>
          <a:prstGeom prst="rect">
            <a:avLst/>
          </a:prstGeom>
        </p:spPr>
      </p:pic>
      <p:pic>
        <p:nvPicPr>
          <p:cNvPr id="8" name="Grafi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712446" cy="451415"/>
          </a:xfrm>
          <a:prstGeom prst="rect">
            <a:avLst/>
          </a:prstGeom>
        </p:spPr>
      </p:pic>
      <p:pic>
        <p:nvPicPr>
          <p:cNvPr id="10" name="Grafik 9"/>
          <p:cNvPicPr>
            <a:picLocks noChangeAspect="1"/>
          </p:cNvPicPr>
          <p:nvPr/>
        </p:nvPicPr>
        <p:blipFill>
          <a:blip r:embed="rId8"/>
          <a:stretch>
            <a:fillRect/>
          </a:stretch>
        </p:blipFill>
        <p:spPr>
          <a:xfrm>
            <a:off x="165101" y="1106603"/>
            <a:ext cx="8737600" cy="3244895"/>
          </a:xfrm>
          <a:prstGeom prst="rect">
            <a:avLst/>
          </a:prstGeom>
        </p:spPr>
      </p:pic>
      <p:sp>
        <p:nvSpPr>
          <p:cNvPr id="11" name="Rechteck 10"/>
          <p:cNvSpPr/>
          <p:nvPr/>
        </p:nvSpPr>
        <p:spPr>
          <a:xfrm>
            <a:off x="6859210" y="1251188"/>
            <a:ext cx="2043490" cy="3143683"/>
          </a:xfrm>
          <a:prstGeom prst="rect">
            <a:avLst/>
          </a:prstGeom>
          <a:noFill/>
          <a:ln w="762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Folie 0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381953" y="446465"/>
            <a:ext cx="609600" cy="609600"/>
          </a:xfrm>
          <a:prstGeom prst="rect">
            <a:avLst/>
          </a:prstGeom>
        </p:spPr>
      </p:pic>
    </p:spTree>
    <p:custDataLst>
      <p:tags r:id="rId1"/>
    </p:custDataLst>
    <p:extLst>
      <p:ext uri="{BB962C8B-B14F-4D97-AF65-F5344CB8AC3E}">
        <p14:creationId xmlns:p14="http://schemas.microsoft.com/office/powerpoint/2010/main" val="2270104805"/>
      </p:ext>
    </p:extLst>
  </p:cSld>
  <p:clrMapOvr>
    <a:masterClrMapping/>
  </p:clrMapOvr>
  <mc:AlternateContent xmlns:mc="http://schemas.openxmlformats.org/markup-compatibility/2006">
    <mc:Choice xmlns:p14="http://schemas.microsoft.com/office/powerpoint/2010/main" Requires="p14">
      <p:transition spd="slow" p14:dur="2000" advTm="13000"/>
    </mc:Choice>
    <mc:Fallback>
      <p:transition spd="slow" advTm="1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32" fill="hold"/>
                                        <p:tgtEl>
                                          <p:spTgt spid="6"/>
                                        </p:tgtEl>
                                      </p:cBhvr>
                                    </p:cmd>
                                  </p:childTnLst>
                                </p:cTn>
                              </p:par>
                              <p:par>
                                <p:cTn id="7" presetID="1" presetClass="entr" presetSubtype="0" fill="hold" grpId="0" nodeType="withEffect">
                                  <p:stCondLst>
                                    <p:cond delay="480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 fill="hold" display="0">
                  <p:stCondLst>
                    <p:cond delay="indefinite"/>
                  </p:stCondLst>
                  <p:endCondLst>
                    <p:cond evt="onStopAudio" delay="0">
                      <p:tgtEl>
                        <p:sldTgt/>
                      </p:tgtEl>
                    </p:cond>
                  </p:endCondLst>
                </p:cTn>
                <p:tgtEl>
                  <p:spTgt spid="6"/>
                </p:tgtEl>
              </p:cMediaNode>
            </p:audio>
          </p:childTnLst>
        </p:cTn>
      </p:par>
    </p:tnLst>
    <p:bldLst>
      <p:bldP spid="1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7|0.9|2.3|2|2|0.7|1"/>
</p:tagLst>
</file>

<file path=ppt/tags/tag2.xml><?xml version="1.0" encoding="utf-8"?>
<p:tagLst xmlns:a="http://schemas.openxmlformats.org/drawingml/2006/main" xmlns:r="http://schemas.openxmlformats.org/officeDocument/2006/relationships" xmlns:p="http://schemas.openxmlformats.org/presentationml/2006/main">
  <p:tag name="TIMING" val="|5|0.4|0.8|0.4|0.3|0.2|0.3|0.3|0.3|0.3"/>
</p:tagLst>
</file>

<file path=ppt/tags/tag3.xml><?xml version="1.0" encoding="utf-8"?>
<p:tagLst xmlns:a="http://schemas.openxmlformats.org/drawingml/2006/main" xmlns:r="http://schemas.openxmlformats.org/officeDocument/2006/relationships" xmlns:p="http://schemas.openxmlformats.org/presentationml/2006/main">
  <p:tag name="TIMING" val="|0.4|0.8"/>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ags/tag5.xml><?xml version="1.0" encoding="utf-8"?>
<p:tagLst xmlns:a="http://schemas.openxmlformats.org/drawingml/2006/main" xmlns:r="http://schemas.openxmlformats.org/officeDocument/2006/relationships" xmlns:p="http://schemas.openxmlformats.org/presentationml/2006/main">
  <p:tag name="TIMING" val="|0.4"/>
</p:tagLst>
</file>

<file path=ppt/tags/tag6.xml><?xml version="1.0" encoding="utf-8"?>
<p:tagLst xmlns:a="http://schemas.openxmlformats.org/drawingml/2006/main" xmlns:r="http://schemas.openxmlformats.org/officeDocument/2006/relationships" xmlns:p="http://schemas.openxmlformats.org/presentationml/2006/main">
  <p:tag name="TIMING" val="|0.3"/>
</p:tagLst>
</file>

<file path=ppt/theme/theme1.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3131</Words>
  <Application>Microsoft Office PowerPoint</Application>
  <PresentationFormat>Bildschirmpräsentation (16:9)</PresentationFormat>
  <Paragraphs>147</Paragraphs>
  <Slides>16</Slides>
  <Notes>16</Notes>
  <HiddenSlides>0</HiddenSlides>
  <MMClips>15</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16</vt:i4>
      </vt:variant>
    </vt:vector>
  </HeadingPairs>
  <TitlesOfParts>
    <vt:vector size="21" baseType="lpstr">
      <vt:lpstr>Arial</vt:lpstr>
      <vt:lpstr>Calibri</vt:lpstr>
      <vt:lpstr>Comic Sans MS</vt:lpstr>
      <vt:lpstr>Wingdings</vt:lpstr>
      <vt:lpstr>Office-Design</vt:lpstr>
      <vt:lpstr>A Multi-User Terminology Mapping Toolbox</vt:lpstr>
      <vt:lpstr>PowerPoint-Präsentation</vt:lpstr>
      <vt:lpstr>Introduction: Reuse of Data</vt:lpstr>
      <vt:lpstr>Introduction: Terminology Mapping</vt:lpstr>
      <vt:lpstr>Introduction: Situation at UHE</vt:lpstr>
      <vt:lpstr>Methods: Requirements</vt:lpstr>
      <vt:lpstr>PowerPoint-Präsentation</vt:lpstr>
      <vt:lpstr>Methods: State Machine</vt:lpstr>
      <vt:lpstr>Results: User &amp; Workflow Configuration</vt:lpstr>
      <vt:lpstr>Results: Versioned Mappings</vt:lpstr>
      <vt:lpstr>Methods</vt:lpstr>
      <vt:lpstr>Methods</vt:lpstr>
      <vt:lpstr>Results: Mapping</vt:lpstr>
      <vt:lpstr>Discussion &amp; Outlook</vt:lpstr>
      <vt:lpstr>Discussion &amp; Outlook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Uwe Schöneberg</dc:creator>
  <cp:lastModifiedBy>Mate, Sebastian</cp:lastModifiedBy>
  <cp:revision>267</cp:revision>
  <dcterms:created xsi:type="dcterms:W3CDTF">2020-07-06T13:12:03Z</dcterms:created>
  <dcterms:modified xsi:type="dcterms:W3CDTF">2020-09-04T12:50:13Z</dcterms:modified>
</cp:coreProperties>
</file>